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1" r:id="rId1"/>
  </p:sldMasterIdLst>
  <p:notesMasterIdLst>
    <p:notesMasterId r:id="rId31"/>
  </p:notesMasterIdLst>
  <p:sldIdLst>
    <p:sldId id="256" r:id="rId2"/>
    <p:sldId id="257" r:id="rId3"/>
    <p:sldId id="258" r:id="rId4"/>
    <p:sldId id="286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71" r:id="rId16"/>
    <p:sldId id="272" r:id="rId17"/>
    <p:sldId id="274" r:id="rId18"/>
    <p:sldId id="275" r:id="rId19"/>
    <p:sldId id="287" r:id="rId20"/>
    <p:sldId id="288" r:id="rId21"/>
    <p:sldId id="289" r:id="rId22"/>
    <p:sldId id="290" r:id="rId23"/>
    <p:sldId id="291" r:id="rId24"/>
    <p:sldId id="292" r:id="rId25"/>
    <p:sldId id="281" r:id="rId26"/>
    <p:sldId id="282" r:id="rId27"/>
    <p:sldId id="283" r:id="rId28"/>
    <p:sldId id="285" r:id="rId29"/>
    <p:sldId id="284" r:id="rId30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0F1"/>
    <a:srgbClr val="1D1905"/>
    <a:srgbClr val="75B5FF"/>
    <a:srgbClr val="009D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2192"/>
    <p:restoredTop sz="96341"/>
  </p:normalViewPr>
  <p:slideViewPr>
    <p:cSldViewPr snapToGrid="0">
      <p:cViewPr varScale="1">
        <p:scale>
          <a:sx n="129" d="100"/>
          <a:sy n="129" d="100"/>
        </p:scale>
        <p:origin x="2056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190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40.png>
</file>

<file path=ppt/media/image25.png>
</file>

<file path=ppt/media/image250.png>
</file>

<file path=ppt/media/image26.png>
</file>

<file path=ppt/media/image260.png>
</file>

<file path=ppt/media/image27.png>
</file>

<file path=ppt/media/image28.png>
</file>

<file path=ppt/media/image29.png>
</file>

<file path=ppt/media/image290.png>
</file>

<file path=ppt/media/image3.jpg>
</file>

<file path=ppt/media/image30.png>
</file>

<file path=ppt/media/image31.png>
</file>

<file path=ppt/media/image32.jpg>
</file>

<file path=ppt/media/image320.png>
</file>

<file path=ppt/media/image33.gif>
</file>

<file path=ppt/media/image33.png>
</file>

<file path=ppt/media/image34.png>
</file>

<file path=ppt/media/image35.png>
</file>

<file path=ppt/media/image36.png>
</file>

<file path=ppt/media/image37.png>
</file>

<file path=ppt/media/image38.gif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G>
</file>

<file path=ppt/media/image470.png>
</file>

<file path=ppt/media/image48.JPG>
</file>

<file path=ppt/media/image48.png>
</file>

<file path=ppt/media/image49.png>
</file>

<file path=ppt/media/image5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‹n.›</a:t>
            </a:fld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dt" idx="10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Google Shape;6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" name="Google Shape;7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ftr" idx="11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n"/>
          <p:cNvSpPr txBox="1">
            <a:spLocks noGrp="1"/>
          </p:cNvSpPr>
          <p:nvPr>
            <p:ph type="sldNum" idx="4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‹n.›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274869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37" name="Google Shape;3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8" name="Google Shape;38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28282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77d686d4d6_1_2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 sz="1400"/>
          </a:p>
        </p:txBody>
      </p:sp>
      <p:sp>
        <p:nvSpPr>
          <p:cNvPr id="209" name="Google Shape;209;g77d686d4d6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7d686d4d6_1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g77d686d4d6_1_21:notes"/>
          <p:cNvSpPr txBox="1">
            <a:spLocks noGrp="1"/>
          </p:cNvSpPr>
          <p:nvPr>
            <p:ph type="sldNum" idx="3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 sz="1400"/>
          </a:p>
        </p:txBody>
      </p:sp>
    </p:spTree>
    <p:extLst>
      <p:ext uri="{BB962C8B-B14F-4D97-AF65-F5344CB8AC3E}">
        <p14:creationId xmlns:p14="http://schemas.microsoft.com/office/powerpoint/2010/main" val="18142217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77d686d4d6_1_6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 sz="1400"/>
          </a:p>
        </p:txBody>
      </p:sp>
      <p:sp>
        <p:nvSpPr>
          <p:cNvPr id="243" name="Google Shape;243;g77d686d4d6_1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7d686d4d6_1_6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g77d686d4d6_1_69:notes"/>
          <p:cNvSpPr txBox="1">
            <a:spLocks noGrp="1"/>
          </p:cNvSpPr>
          <p:nvPr>
            <p:ph type="sldNum" idx="3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 sz="1400"/>
          </a:p>
        </p:txBody>
      </p:sp>
    </p:spTree>
    <p:extLst>
      <p:ext uri="{BB962C8B-B14F-4D97-AF65-F5344CB8AC3E}">
        <p14:creationId xmlns:p14="http://schemas.microsoft.com/office/powerpoint/2010/main" val="6891477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754372bf9a_0_17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 sz="1400"/>
          </a:p>
        </p:txBody>
      </p:sp>
      <p:sp>
        <p:nvSpPr>
          <p:cNvPr id="261" name="Google Shape;261;g754372bf9a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754372bf9a_0_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g754372bf9a_0_17:notes"/>
          <p:cNvSpPr txBox="1">
            <a:spLocks noGrp="1"/>
          </p:cNvSpPr>
          <p:nvPr>
            <p:ph type="sldNum" idx="3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 sz="1400"/>
          </a:p>
        </p:txBody>
      </p:sp>
    </p:spTree>
    <p:extLst>
      <p:ext uri="{BB962C8B-B14F-4D97-AF65-F5344CB8AC3E}">
        <p14:creationId xmlns:p14="http://schemas.microsoft.com/office/powerpoint/2010/main" val="5669026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754372bf9a_0_78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 sz="1400"/>
          </a:p>
        </p:txBody>
      </p:sp>
      <p:sp>
        <p:nvSpPr>
          <p:cNvPr id="285" name="Google Shape;285;g754372bf9a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754372bf9a_0_7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g754372bf9a_0_78:notes"/>
          <p:cNvSpPr txBox="1">
            <a:spLocks noGrp="1"/>
          </p:cNvSpPr>
          <p:nvPr>
            <p:ph type="sldNum" idx="3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 sz="1400"/>
          </a:p>
        </p:txBody>
      </p:sp>
    </p:spTree>
    <p:extLst>
      <p:ext uri="{BB962C8B-B14F-4D97-AF65-F5344CB8AC3E}">
        <p14:creationId xmlns:p14="http://schemas.microsoft.com/office/powerpoint/2010/main" val="16952796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77c02f1e87_0_0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300" name="Google Shape;300;g77c02f1e8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01" name="Google Shape;301;g77c02f1e87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85766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77c02f1e87_1_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316" name="Google Shape;316;g77c02f1e87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17" name="Google Shape;317;g77c02f1e87_1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2087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77d686d4d6_0_15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353" name="Google Shape;353;g77d686d4d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54" name="Google Shape;354;g77d686d4d6_0_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68519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77d686d4d6_0_43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366" name="Google Shape;366;g77d686d4d6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67" name="Google Shape;367;g77d686d4d6_0_4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71565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56d603a349_3_10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480" name="Google Shape;480;g56d603a349_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81" name="Google Shape;481;g56d603a349_3_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65314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56d603a349_3_10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480" name="Google Shape;480;g56d603a349_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81" name="Google Shape;481;g56d603a349_3_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698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754372bf9a_0_0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 sz="1400"/>
          </a:p>
        </p:txBody>
      </p:sp>
      <p:sp>
        <p:nvSpPr>
          <p:cNvPr id="57" name="Google Shape;57;g754372bf9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54372bf9a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g754372bf9a_0_0:notes"/>
          <p:cNvSpPr txBox="1">
            <a:spLocks noGrp="1"/>
          </p:cNvSpPr>
          <p:nvPr>
            <p:ph type="sldNum" idx="3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 sz="1400"/>
          </a:p>
        </p:txBody>
      </p:sp>
    </p:spTree>
    <p:extLst>
      <p:ext uri="{BB962C8B-B14F-4D97-AF65-F5344CB8AC3E}">
        <p14:creationId xmlns:p14="http://schemas.microsoft.com/office/powerpoint/2010/main" val="8731764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574715c828_1_54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526" name="Google Shape;526;g574715c828_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27" name="Google Shape;527;g574715c828_1_5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35871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573b5bcb14_0_42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 sz="1400"/>
          </a:p>
        </p:txBody>
      </p:sp>
      <p:sp>
        <p:nvSpPr>
          <p:cNvPr id="626" name="Google Shape;626;g573b5bcb14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573b5bcb14_0_4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g573b5bcb14_0_42:notes"/>
          <p:cNvSpPr txBox="1">
            <a:spLocks noGrp="1"/>
          </p:cNvSpPr>
          <p:nvPr>
            <p:ph type="sldNum" idx="3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 sz="1400"/>
          </a:p>
        </p:txBody>
      </p:sp>
    </p:spTree>
    <p:extLst>
      <p:ext uri="{BB962C8B-B14F-4D97-AF65-F5344CB8AC3E}">
        <p14:creationId xmlns:p14="http://schemas.microsoft.com/office/powerpoint/2010/main" val="14604312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b-NO" sz="2400" b="0" i="0" u="none" strike="noStrike" cap="none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25</a:t>
            </a:fld>
            <a:endParaRPr lang="nb-NO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nb-NO" sz="1200" b="0" i="0" u="none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10378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lang="en-US" sz="2400" b="0" i="0" u="none" strike="noStrike" cap="none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27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27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267306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58f6ca7508_0_0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 sz="1400"/>
          </a:p>
        </p:txBody>
      </p:sp>
      <p:sp>
        <p:nvSpPr>
          <p:cNvPr id="584" name="Google Shape;584;g58f6ca75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58f6ca750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g58f6ca7508_0_0:notes"/>
          <p:cNvSpPr txBox="1">
            <a:spLocks noGrp="1"/>
          </p:cNvSpPr>
          <p:nvPr>
            <p:ph type="sldNum" idx="3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 sz="1400"/>
          </a:p>
        </p:txBody>
      </p:sp>
    </p:spTree>
    <p:extLst>
      <p:ext uri="{BB962C8B-B14F-4D97-AF65-F5344CB8AC3E}">
        <p14:creationId xmlns:p14="http://schemas.microsoft.com/office/powerpoint/2010/main" val="150707989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58f6ca7508_0_0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 sz="1400"/>
          </a:p>
        </p:txBody>
      </p:sp>
      <p:sp>
        <p:nvSpPr>
          <p:cNvPr id="584" name="Google Shape;584;g58f6ca75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58f6ca750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g58f6ca7508_0_0:notes"/>
          <p:cNvSpPr txBox="1">
            <a:spLocks noGrp="1"/>
          </p:cNvSpPr>
          <p:nvPr>
            <p:ph type="sldNum" idx="3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 sz="1400"/>
          </a:p>
        </p:txBody>
      </p:sp>
    </p:spTree>
    <p:extLst>
      <p:ext uri="{BB962C8B-B14F-4D97-AF65-F5344CB8AC3E}">
        <p14:creationId xmlns:p14="http://schemas.microsoft.com/office/powerpoint/2010/main" val="7646611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75" name="Google Shape;75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10455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88" name="Google Shape;8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89" name="Google Shape;8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1268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5" name="Google Shape;115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19972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77ccfccdb_0_15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130" name="Google Shape;130;g777ccfccdb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31" name="Google Shape;131;g777ccfccdb_0_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18595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77ccfccdb_1_4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45" name="Google Shape;145;g777ccfccdb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46" name="Google Shape;146;g777ccfccdb_1_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73572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5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163" name="Google Shape;16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64" name="Google Shape;164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29146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754372bf9a_0_37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 sz="1400"/>
          </a:p>
        </p:txBody>
      </p:sp>
      <p:sp>
        <p:nvSpPr>
          <p:cNvPr id="189" name="Google Shape;189;g754372bf9a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54372bf9a_0_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754372bf9a_0_37:notes"/>
          <p:cNvSpPr txBox="1">
            <a:spLocks noGrp="1"/>
          </p:cNvSpPr>
          <p:nvPr>
            <p:ph type="sldNum" idx="3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 sz="1400"/>
          </a:p>
        </p:txBody>
      </p:sp>
    </p:spTree>
    <p:extLst>
      <p:ext uri="{BB962C8B-B14F-4D97-AF65-F5344CB8AC3E}">
        <p14:creationId xmlns:p14="http://schemas.microsoft.com/office/powerpoint/2010/main" val="1795756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layout with centered title and subtitle placeholders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lvl="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lvl="2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lvl="3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lvl="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lvl="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lvl="6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lvl="7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lvl="8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dt" idx="10"/>
          </p:nvPr>
        </p:nvSpPr>
        <p:spPr>
          <a:xfrm>
            <a:off x="4343400" y="6146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Reasoning Agents</a:t>
            </a:r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ftr" idx="11"/>
          </p:nvPr>
        </p:nvSpPr>
        <p:spPr>
          <a:xfrm>
            <a:off x="1219200" y="6146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Sara Tozzo</a:t>
            </a:r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sldNum" idx="12"/>
          </p:nvPr>
        </p:nvSpPr>
        <p:spPr>
          <a:xfrm>
            <a:off x="6553200" y="6146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ext on left, text on right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4343400" y="6146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Reasoning Agents</a:t>
            </a:r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1219200" y="6146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Sara Tozzo</a:t>
            </a:r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6553200" y="6146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 type="tx">
  <p:cSld name="TITLE_AND_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1116012" y="409575"/>
            <a:ext cx="7559675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1116012" y="1752600"/>
            <a:ext cx="7559675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dt" idx="10"/>
          </p:nvPr>
        </p:nvSpPr>
        <p:spPr>
          <a:xfrm>
            <a:off x="4343400" y="6146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Reasoning Agents</a:t>
            </a:r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ftr" idx="11"/>
          </p:nvPr>
        </p:nvSpPr>
        <p:spPr>
          <a:xfrm>
            <a:off x="1219200" y="6146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Sara Tozzo</a:t>
            </a:r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ldNum" idx="12"/>
          </p:nvPr>
        </p:nvSpPr>
        <p:spPr>
          <a:xfrm>
            <a:off x="6553200" y="6146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1"/>
          <p:cNvGrpSpPr/>
          <p:nvPr/>
        </p:nvGrpSpPr>
        <p:grpSpPr>
          <a:xfrm>
            <a:off x="0" y="6096000"/>
            <a:ext cx="9144000" cy="762000"/>
            <a:chOff x="0" y="3840"/>
            <a:chExt cx="5760" cy="480"/>
          </a:xfrm>
        </p:grpSpPr>
        <p:sp>
          <p:nvSpPr>
            <p:cNvPr id="12" name="Google Shape;12;p1"/>
            <p:cNvSpPr/>
            <p:nvPr/>
          </p:nvSpPr>
          <p:spPr>
            <a:xfrm>
              <a:off x="0" y="3984"/>
              <a:ext cx="5760" cy="336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768" y="3840"/>
              <a:ext cx="4992" cy="480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1"/>
          <p:cNvSpPr txBox="1">
            <a:spLocks noGrp="1"/>
          </p:cNvSpPr>
          <p:nvPr>
            <p:ph type="title"/>
          </p:nvPr>
        </p:nvSpPr>
        <p:spPr>
          <a:xfrm>
            <a:off x="1116012" y="409575"/>
            <a:ext cx="7559675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rgbClr val="82243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rgbClr val="82243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rgbClr val="82243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rgbClr val="82243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rgbClr val="82243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rgbClr val="82243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rgbClr val="82243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rgbClr val="82243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rgbClr val="8224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body" idx="1"/>
          </p:nvPr>
        </p:nvSpPr>
        <p:spPr>
          <a:xfrm>
            <a:off x="1116012" y="1752600"/>
            <a:ext cx="7559675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22433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1"/>
          <p:cNvSpPr txBox="1">
            <a:spLocks noGrp="1"/>
          </p:cNvSpPr>
          <p:nvPr>
            <p:ph type="dt" idx="10"/>
          </p:nvPr>
        </p:nvSpPr>
        <p:spPr>
          <a:xfrm>
            <a:off x="4343400" y="6146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/>
              <a:t>Reasoning Agents</a:t>
            </a:r>
            <a:endParaRPr/>
          </a:p>
        </p:txBody>
      </p:sp>
      <p:sp>
        <p:nvSpPr>
          <p:cNvPr id="17" name="Google Shape;17;p1"/>
          <p:cNvSpPr txBox="1">
            <a:spLocks noGrp="1"/>
          </p:cNvSpPr>
          <p:nvPr>
            <p:ph type="ftr" idx="11"/>
          </p:nvPr>
        </p:nvSpPr>
        <p:spPr>
          <a:xfrm>
            <a:off x="1219200" y="6146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/>
              <a:t>Sara Tozzo</a:t>
            </a:r>
            <a:endParaRPr/>
          </a:p>
        </p:txBody>
      </p:sp>
      <p:sp>
        <p:nvSpPr>
          <p:cNvPr id="18" name="Google Shape;18;p1"/>
          <p:cNvSpPr txBox="1">
            <a:spLocks noGrp="1"/>
          </p:cNvSpPr>
          <p:nvPr>
            <p:ph type="sldNum" idx="12"/>
          </p:nvPr>
        </p:nvSpPr>
        <p:spPr>
          <a:xfrm>
            <a:off x="6553200" y="6146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Pagina </a:t>
            </a:r>
            <a:fld id="{00000000-1234-1234-1234-123412341234}" type="slidenum">
              <a:rPr lang="en-US"/>
              <a:t>‹n.›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</p:sldLayoutIdLst>
  <p:hf hdr="0" ft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5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hyperlink" Target="https://youtu.be/ApTbicbQki8" TargetMode="External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hyperlink" Target="https://youtu.be/ApTbicbQki8" TargetMode="External"/><Relationship Id="rId5" Type="http://schemas.openxmlformats.org/officeDocument/2006/relationships/hyperlink" Target="https://www.ijcai.org/Proceedings/15/Papers/223.pdf" TargetMode="External"/><Relationship Id="rId6" Type="http://schemas.openxmlformats.org/officeDocument/2006/relationships/hyperlink" Target="http://www.ijcai.org/Proceedings/15/Papers/223.pdf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50.png"/><Relationship Id="rId6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png"/><Relationship Id="rId4" Type="http://schemas.openxmlformats.org/officeDocument/2006/relationships/hyperlink" Target="http://www.cs.toronto.edu/~sheila/publications/cam-etal-socs17.pdf" TargetMode="External"/><Relationship Id="rId5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0.png"/><Relationship Id="rId4" Type="http://schemas.openxmlformats.org/officeDocument/2006/relationships/image" Target="../media/image31.png"/><Relationship Id="rId5" Type="http://schemas.openxmlformats.org/officeDocument/2006/relationships/image" Target="../media/image32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3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4" Type="http://schemas.openxmlformats.org/officeDocument/2006/relationships/image" Target="../media/image38.gi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1.xml"/><Relationship Id="rId5" Type="http://schemas.openxmlformats.org/officeDocument/2006/relationships/image" Target="../media/image40.png"/><Relationship Id="rId6" Type="http://schemas.openxmlformats.org/officeDocument/2006/relationships/image" Target="../media/image41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42.png"/><Relationship Id="rId10" Type="http://schemas.openxmlformats.org/officeDocument/2006/relationships/image" Target="../media/image43.png"/><Relationship Id="rId11" Type="http://schemas.openxmlformats.org/officeDocument/2006/relationships/image" Target="../media/image44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2.xml"/><Relationship Id="rId5" Type="http://schemas.openxmlformats.org/officeDocument/2006/relationships/image" Target="../media/image45.png"/><Relationship Id="rId6" Type="http://schemas.openxmlformats.org/officeDocument/2006/relationships/image" Target="../media/image46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0.png"/><Relationship Id="rId4" Type="http://schemas.openxmlformats.org/officeDocument/2006/relationships/image" Target="../media/image48.png"/><Relationship Id="rId5" Type="http://schemas.openxmlformats.org/officeDocument/2006/relationships/image" Target="../media/image47.JPG"/><Relationship Id="rId6" Type="http://schemas.openxmlformats.org/officeDocument/2006/relationships/image" Target="../media/image48.JPG"/><Relationship Id="rId7" Type="http://schemas.openxmlformats.org/officeDocument/2006/relationships/image" Target="../media/image45.png"/><Relationship Id="rId8" Type="http://schemas.openxmlformats.org/officeDocument/2006/relationships/image" Target="../media/image51.png"/><Relationship Id="rId9" Type="http://schemas.openxmlformats.org/officeDocument/2006/relationships/image" Target="../media/image5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Relationship Id="rId3" Type="http://schemas.openxmlformats.org/officeDocument/2006/relationships/image" Target="../media/image1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lt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rgbClr val="00677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rgbClr val="45818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1"/>
          </p:nvPr>
        </p:nvSpPr>
        <p:spPr>
          <a:xfrm>
            <a:off x="1682812" y="5070937"/>
            <a:ext cx="61389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2433"/>
              </a:buClr>
              <a:buSzPts val="2400"/>
              <a:buFont typeface="Arial"/>
              <a:buNone/>
            </a:pPr>
            <a:endParaRPr sz="2400" b="0" i="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5"/>
          <p:cNvSpPr txBox="1">
            <a:spLocks noGrp="1"/>
          </p:cNvSpPr>
          <p:nvPr>
            <p:ph type="ctrTitle"/>
          </p:nvPr>
        </p:nvSpPr>
        <p:spPr>
          <a:xfrm>
            <a:off x="549700" y="605550"/>
            <a:ext cx="8405100" cy="20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dirty="0">
                <a:solidFill>
                  <a:srgbClr val="FFFFFF"/>
                </a:solidFill>
              </a:rPr>
              <a:t>Foundations for Restraining Bolts:</a:t>
            </a:r>
            <a:endParaRPr sz="3300"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dirty="0">
                <a:solidFill>
                  <a:srgbClr val="FFFFFF"/>
                </a:solidFill>
              </a:rPr>
              <a:t>Reinforcement Learning with </a:t>
            </a:r>
            <a:r>
              <a:rPr lang="en-US" sz="3300" dirty="0" err="1">
                <a:solidFill>
                  <a:srgbClr val="FFFFFF"/>
                </a:solidFill>
              </a:rPr>
              <a:t>LTL</a:t>
            </a:r>
            <a:r>
              <a:rPr lang="en-US" sz="3300" baseline="-25000" dirty="0" err="1">
                <a:solidFill>
                  <a:srgbClr val="FFFFFF"/>
                </a:solidFill>
              </a:rPr>
              <a:t>f</a:t>
            </a:r>
            <a:r>
              <a:rPr lang="en-US" sz="3300" dirty="0">
                <a:solidFill>
                  <a:srgbClr val="FFFFFF"/>
                </a:solidFill>
              </a:rPr>
              <a:t>/</a:t>
            </a:r>
            <a:r>
              <a:rPr lang="en-US" sz="3300" dirty="0" err="1">
                <a:solidFill>
                  <a:srgbClr val="FFFFFF"/>
                </a:solidFill>
              </a:rPr>
              <a:t>LDL</a:t>
            </a:r>
            <a:r>
              <a:rPr lang="en-US" sz="3300" baseline="-25000" dirty="0" err="1">
                <a:solidFill>
                  <a:srgbClr val="FFFFFF"/>
                </a:solidFill>
              </a:rPr>
              <a:t>f</a:t>
            </a:r>
            <a:r>
              <a:rPr lang="en-US" sz="3300" dirty="0">
                <a:solidFill>
                  <a:srgbClr val="FFFFFF"/>
                </a:solidFill>
              </a:rPr>
              <a:t> restraining specifications</a:t>
            </a:r>
            <a:r>
              <a:rPr lang="en-US" sz="3300" dirty="0"/>
              <a:t>  </a:t>
            </a:r>
            <a:endParaRPr sz="3300" dirty="0"/>
          </a:p>
        </p:txBody>
      </p:sp>
      <p:grpSp>
        <p:nvGrpSpPr>
          <p:cNvPr id="46" name="Google Shape;46;p5"/>
          <p:cNvGrpSpPr/>
          <p:nvPr/>
        </p:nvGrpSpPr>
        <p:grpSpPr>
          <a:xfrm>
            <a:off x="0" y="2759075"/>
            <a:ext cx="9145587" cy="4098925"/>
            <a:chOff x="0" y="1738"/>
            <a:chExt cx="5761" cy="2582"/>
          </a:xfrm>
        </p:grpSpPr>
        <p:pic>
          <p:nvPicPr>
            <p:cNvPr id="47" name="Google Shape;47;p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158"/>
              <a:ext cx="5760" cy="21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Google Shape;48;p5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2160"/>
              <a:ext cx="5761" cy="7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Google Shape;49;p5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316" y="1738"/>
              <a:ext cx="4444" cy="42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0" name="Google Shape;50;p5"/>
          <p:cNvSpPr txBox="1"/>
          <p:nvPr/>
        </p:nvSpPr>
        <p:spPr>
          <a:xfrm>
            <a:off x="2130400" y="2759075"/>
            <a:ext cx="6871500" cy="10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dirty="0">
                <a:solidFill>
                  <a:srgbClr val="FFFFFF"/>
                </a:solidFill>
              </a:rPr>
              <a:t>Reasoning Agents </a:t>
            </a:r>
            <a:endParaRPr sz="3300" dirty="0">
              <a:solidFill>
                <a:srgbClr val="45818E"/>
              </a:solidFill>
            </a:endParaRPr>
          </a:p>
        </p:txBody>
      </p:sp>
      <p:sp>
        <p:nvSpPr>
          <p:cNvPr id="51" name="Google Shape;51;p5"/>
          <p:cNvSpPr txBox="1"/>
          <p:nvPr/>
        </p:nvSpPr>
        <p:spPr>
          <a:xfrm>
            <a:off x="1839025" y="5070925"/>
            <a:ext cx="30000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rgbClr val="FFFFFF"/>
                </a:solidFill>
              </a:rPr>
              <a:t>Giorgia Piernoli</a:t>
            </a:r>
            <a:endParaRPr sz="2100"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rgbClr val="FFFFFF"/>
                </a:solidFill>
              </a:rPr>
              <a:t>1648511</a:t>
            </a:r>
            <a:endParaRPr sz="2100" dirty="0">
              <a:solidFill>
                <a:srgbClr val="FFFFFF"/>
              </a:solidFill>
            </a:endParaRPr>
          </a:p>
        </p:txBody>
      </p:sp>
      <p:sp>
        <p:nvSpPr>
          <p:cNvPr id="52" name="Google Shape;52;p5"/>
          <p:cNvSpPr txBox="1"/>
          <p:nvPr/>
        </p:nvSpPr>
        <p:spPr>
          <a:xfrm>
            <a:off x="-276625" y="50709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chemeClr val="lt1"/>
                </a:solidFill>
              </a:rPr>
              <a:t>Sara </a:t>
            </a:r>
            <a:r>
              <a:rPr lang="en-US" sz="2100" dirty="0" err="1">
                <a:solidFill>
                  <a:schemeClr val="lt1"/>
                </a:solidFill>
              </a:rPr>
              <a:t>Tozzo</a:t>
            </a:r>
            <a:endParaRPr sz="2100"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chemeClr val="lt1"/>
                </a:solidFill>
              </a:rPr>
              <a:t>1483104</a:t>
            </a:r>
            <a:endParaRPr sz="2100"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rgbClr val="FFFFFF"/>
              </a:solidFill>
            </a:endParaRPr>
          </a:p>
        </p:txBody>
      </p:sp>
      <p:sp>
        <p:nvSpPr>
          <p:cNvPr id="53" name="Google Shape;53;p5"/>
          <p:cNvSpPr txBox="1"/>
          <p:nvPr/>
        </p:nvSpPr>
        <p:spPr>
          <a:xfrm>
            <a:off x="3982856" y="50709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rgbClr val="FFFFFF"/>
                </a:solidFill>
              </a:rPr>
              <a:t>Flavio </a:t>
            </a:r>
            <a:r>
              <a:rPr lang="en-US" sz="2100" dirty="0" err="1">
                <a:solidFill>
                  <a:srgbClr val="FFFFFF"/>
                </a:solidFill>
              </a:rPr>
              <a:t>Lorenzi</a:t>
            </a:r>
            <a:endParaRPr sz="2100"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rgbClr val="FFFFFF"/>
                </a:solidFill>
              </a:rPr>
              <a:t>1662963</a:t>
            </a:r>
            <a:endParaRPr dirty="0"/>
          </a:p>
        </p:txBody>
      </p:sp>
      <p:sp>
        <p:nvSpPr>
          <p:cNvPr id="54" name="Google Shape;54;p5"/>
          <p:cNvSpPr txBox="1"/>
          <p:nvPr/>
        </p:nvSpPr>
        <p:spPr>
          <a:xfrm>
            <a:off x="6300213" y="5070925"/>
            <a:ext cx="30000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 err="1">
                <a:solidFill>
                  <a:schemeClr val="lt1"/>
                </a:solidFill>
              </a:rPr>
              <a:t>Nicolò</a:t>
            </a:r>
            <a:r>
              <a:rPr lang="en-US" sz="2100" dirty="0">
                <a:solidFill>
                  <a:schemeClr val="lt1"/>
                </a:solidFill>
              </a:rPr>
              <a:t> </a:t>
            </a:r>
            <a:r>
              <a:rPr lang="en-US" sz="2100" dirty="0" err="1">
                <a:solidFill>
                  <a:schemeClr val="lt1"/>
                </a:solidFill>
              </a:rPr>
              <a:t>Mantovani</a:t>
            </a:r>
            <a:endParaRPr sz="2100"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chemeClr val="lt1"/>
                </a:solidFill>
              </a:rPr>
              <a:t>1650269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4"/>
          <p:cNvSpPr txBox="1">
            <a:spLocks noGrp="1"/>
          </p:cNvSpPr>
          <p:nvPr>
            <p:ph type="title"/>
          </p:nvPr>
        </p:nvSpPr>
        <p:spPr>
          <a:xfrm>
            <a:off x="373900" y="265700"/>
            <a:ext cx="8339074" cy="92219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>
                <a:solidFill>
                  <a:srgbClr val="45818E"/>
                </a:solidFill>
              </a:rPr>
              <a:t>Computing Deterministic Finite </a:t>
            </a:r>
            <a:r>
              <a:rPr lang="en-US" sz="2700" dirty="0" smtClean="0">
                <a:solidFill>
                  <a:srgbClr val="45818E"/>
                </a:solidFill>
              </a:rPr>
              <a:t>Automata </a:t>
            </a:r>
            <a:r>
              <a:rPr lang="en-US" sz="2700" dirty="0">
                <a:solidFill>
                  <a:srgbClr val="45818E"/>
                </a:solidFill>
              </a:rPr>
              <a:t>(DFA) for </a:t>
            </a:r>
            <a:r>
              <a:rPr lang="en-US" sz="2700" dirty="0" err="1">
                <a:solidFill>
                  <a:srgbClr val="45818E"/>
                </a:solidFill>
                <a:highlight>
                  <a:srgbClr val="FFFFFF"/>
                </a:highlight>
              </a:rPr>
              <a:t>LTL</a:t>
            </a:r>
            <a:r>
              <a:rPr lang="en-US" sz="2700" baseline="-25000" dirty="0" err="1">
                <a:solidFill>
                  <a:srgbClr val="45818E"/>
                </a:solidFill>
                <a:highlight>
                  <a:srgbClr val="FFFFFF"/>
                </a:highlight>
              </a:rPr>
              <a:t>f</a:t>
            </a:r>
            <a:r>
              <a:rPr lang="en-US" sz="2700" dirty="0">
                <a:solidFill>
                  <a:srgbClr val="45818E"/>
                </a:solidFill>
                <a:highlight>
                  <a:srgbClr val="FFFFFF"/>
                </a:highlight>
              </a:rPr>
              <a:t>/</a:t>
            </a:r>
            <a:r>
              <a:rPr lang="en-US" sz="2700" dirty="0" err="1">
                <a:solidFill>
                  <a:srgbClr val="45818E"/>
                </a:solidFill>
                <a:highlight>
                  <a:srgbClr val="FFFFFF"/>
                </a:highlight>
              </a:rPr>
              <a:t>LDL</a:t>
            </a:r>
            <a:r>
              <a:rPr lang="en-US" sz="2700" baseline="-25000" dirty="0" err="1">
                <a:solidFill>
                  <a:srgbClr val="45818E"/>
                </a:solidFill>
                <a:highlight>
                  <a:schemeClr val="lt1"/>
                </a:highlight>
              </a:rPr>
              <a:t>f</a:t>
            </a:r>
            <a:r>
              <a:rPr lang="en-US" sz="2700" dirty="0">
                <a:solidFill>
                  <a:srgbClr val="45818E"/>
                </a:solidFill>
                <a:highlight>
                  <a:srgbClr val="FFFFFF"/>
                </a:highlight>
              </a:rPr>
              <a:t> formulas </a:t>
            </a:r>
            <a:endParaRPr sz="2700" dirty="0">
              <a:solidFill>
                <a:srgbClr val="45818E"/>
              </a:solidFill>
              <a:highlight>
                <a:srgbClr val="FFFFFF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94" name="Google Shape;194;p14"/>
              <p:cNvSpPr txBox="1"/>
              <p:nvPr/>
            </p:nvSpPr>
            <p:spPr>
              <a:xfrm>
                <a:off x="562774" y="1566188"/>
                <a:ext cx="8074330" cy="156441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457200" lvl="0" indent="-381000">
                  <a:buClr>
                    <a:srgbClr val="45818E"/>
                  </a:buClr>
                  <a:buSzPts val="2400"/>
                  <a:buChar char="●"/>
                </a:pPr>
                <a:r>
                  <a:rPr lang="en-US" sz="2400" dirty="0"/>
                  <a:t>For any  </a:t>
                </a:r>
                <a:r>
                  <a:rPr lang="en-US" sz="2400" i="1" dirty="0" err="1"/>
                  <a:t>LTL</a:t>
                </a:r>
                <a:r>
                  <a:rPr lang="en-US" sz="2400" i="1" baseline="-25000" dirty="0" err="1"/>
                  <a:t>f</a:t>
                </a:r>
                <a:r>
                  <a:rPr lang="en-US" sz="2400" i="1" baseline="-25000" dirty="0"/>
                  <a:t> </a:t>
                </a:r>
                <a:r>
                  <a:rPr lang="en-US" sz="2400" i="1" dirty="0"/>
                  <a:t>/</a:t>
                </a:r>
                <a:r>
                  <a:rPr lang="en-US" sz="2400" i="1" dirty="0" err="1"/>
                  <a:t>LDL</a:t>
                </a:r>
                <a:r>
                  <a:rPr lang="en-US" sz="2400" i="1" baseline="-25000" dirty="0" err="1"/>
                  <a:t>f</a:t>
                </a:r>
                <a:r>
                  <a:rPr lang="en-US" sz="2400" dirty="0"/>
                  <a:t> formula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𝜑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 we can build a DFA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𝐴</m:t>
                        </m:r>
                      </m:e>
                      <m:sub>
                        <m:sSub>
                          <m:sSub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𝜑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sz="2400" i="1">
                        <a:latin typeface="Cambria Math" charset="0"/>
                      </a:rPr>
                      <m:t>= &lt;</m:t>
                    </m:r>
                    <m:sSup>
                      <m:sSupPr>
                        <m:ctrlPr>
                          <a:rPr lang="en-US" sz="24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charset="0"/>
                          </a:rPr>
                          <m:t>2</m:t>
                        </m:r>
                      </m:e>
                      <m:sup>
                        <m:r>
                          <a:rPr lang="en-US" sz="2400" i="1">
                            <a:latin typeface="Cambria Math" charset="0"/>
                          </a:rPr>
                          <m:t>𝑃</m:t>
                        </m:r>
                      </m:sup>
                    </m:sSup>
                    <m:r>
                      <a:rPr lang="en-US" sz="2400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𝑄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sz="2400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𝑞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𝑖</m:t>
                        </m:r>
                        <m:r>
                          <a:rPr lang="en-US" sz="2400" i="1">
                            <a:latin typeface="Cambria Math" charset="0"/>
                          </a:rPr>
                          <m:t>0</m:t>
                        </m:r>
                      </m:sub>
                    </m:sSub>
                    <m:r>
                      <a:rPr lang="en-US" sz="2400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𝛿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sz="2400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𝐹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sz="2400" i="1">
                        <a:latin typeface="Cambria Math" charset="0"/>
                      </a:rPr>
                      <m:t>&gt;</m:t>
                    </m:r>
                    <m:r>
                      <a:rPr lang="en-US" sz="2400" b="0" i="0" smtClean="0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400" dirty="0"/>
                  <a:t>that tracks satisfaction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𝜑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.</a:t>
                </a:r>
              </a:p>
              <a:p>
                <a:pPr marL="457200" lvl="0" indent="-381000">
                  <a:buClr>
                    <a:srgbClr val="45818E"/>
                  </a:buClr>
                  <a:buSzPts val="2400"/>
                  <a:buChar char="●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>
                            <a:latin typeface="Cambria Math" charset="0"/>
                          </a:rPr>
                          <m:t>Α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𝜑</m:t>
                        </m:r>
                      </m:sub>
                    </m:sSub>
                  </m:oMath>
                </a14:m>
                <a:r>
                  <a:rPr lang="en-US" sz="2400" dirty="0">
                    <a:effectLst/>
                  </a:rPr>
                  <a:t> </a:t>
                </a:r>
                <a:r>
                  <a:rPr lang="en-US" sz="2400" dirty="0"/>
                  <a:t>accepts finite trace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𝜋</m:t>
                    </m:r>
                  </m:oMath>
                </a14:m>
                <a:r>
                  <a:rPr lang="en-US" sz="2400" dirty="0"/>
                  <a:t> iff satisfies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𝜑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.</a:t>
                </a:r>
                <a:endParaRPr sz="2400" dirty="0"/>
              </a:p>
            </p:txBody>
          </p:sp>
        </mc:Choice>
        <mc:Fallback>
          <p:sp>
            <p:nvSpPr>
              <p:cNvPr id="194" name="Google Shape;194;p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2774" y="1566188"/>
                <a:ext cx="8074330" cy="1564416"/>
              </a:xfrm>
              <a:prstGeom prst="rect">
                <a:avLst/>
              </a:prstGeom>
              <a:blipFill rotWithShape="0">
                <a:blip r:embed="rId3"/>
                <a:stretch>
                  <a:fillRect t="-350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5" name="Google Shape;205;p14"/>
          <p:cNvSpPr txBox="1"/>
          <p:nvPr/>
        </p:nvSpPr>
        <p:spPr>
          <a:xfrm>
            <a:off x="562774" y="3057324"/>
            <a:ext cx="21162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6" name="Google Shape;206;p14"/>
          <p:cNvSpPr txBox="1">
            <a:spLocks noGrp="1"/>
          </p:cNvSpPr>
          <p:nvPr>
            <p:ph type="sldNum" idx="12"/>
          </p:nvPr>
        </p:nvSpPr>
        <p:spPr>
          <a:xfrm>
            <a:off x="6553200" y="6146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18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      </a:t>
            </a:r>
            <a:r>
              <a:rPr lang="en-US" sz="2400">
                <a:solidFill>
                  <a:schemeClr val="lt1"/>
                </a:solidFill>
              </a:rPr>
              <a:t>Giorgia Piernoli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" name="Rettangolo 16"/>
          <p:cNvSpPr/>
          <p:nvPr/>
        </p:nvSpPr>
        <p:spPr>
          <a:xfrm>
            <a:off x="4448075" y="5624670"/>
            <a:ext cx="4572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Brafman, De Giacomo and Patrizi , </a:t>
            </a:r>
            <a:endParaRPr lang="en" sz="1000" i="1" dirty="0">
              <a:solidFill>
                <a:schemeClr val="accent1"/>
              </a:solidFill>
            </a:endParaRPr>
          </a:p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LTLf /LDLf non-markovian rewards. AAAI, 2018.</a:t>
            </a:r>
            <a:endParaRPr lang="en" sz="1000" i="1" dirty="0">
              <a:solidFill>
                <a:schemeClr val="accent1"/>
              </a:solidFill>
            </a:endParaRPr>
          </a:p>
        </p:txBody>
      </p:sp>
      <p:sp>
        <p:nvSpPr>
          <p:cNvPr id="2" name="Rettangolo 1"/>
          <p:cNvSpPr/>
          <p:nvPr/>
        </p:nvSpPr>
        <p:spPr>
          <a:xfrm>
            <a:off x="373900" y="5663395"/>
            <a:ext cx="489268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000" dirty="0">
                <a:latin typeface="+mj-lt"/>
                <a:hlinkClick r:id="rId4"/>
              </a:rPr>
              <a:t>Giuseppe De Giacomo, Luca Iocchi, Fabio Patrizi </a:t>
            </a:r>
          </a:p>
          <a:p>
            <a:r>
              <a:rPr lang="it-IT" sz="1000" dirty="0">
                <a:latin typeface="+mj-lt"/>
                <a:hlinkClick r:id="rId4"/>
              </a:rPr>
              <a:t>"Decision making with temporal goals: Reinforcement Learning for Restrainig Bolts"</a:t>
            </a:r>
            <a:endParaRPr lang="it-IT" sz="1000" dirty="0">
              <a:latin typeface="+mj-lt"/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601" y="3571759"/>
            <a:ext cx="3216651" cy="931136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1906" y="3508896"/>
            <a:ext cx="1901088" cy="10928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5"/>
          <p:cNvSpPr txBox="1">
            <a:spLocks noGrp="1"/>
          </p:cNvSpPr>
          <p:nvPr>
            <p:ph type="title"/>
          </p:nvPr>
        </p:nvSpPr>
        <p:spPr>
          <a:xfrm>
            <a:off x="533226" y="266080"/>
            <a:ext cx="7863339" cy="192495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>
                <a:solidFill>
                  <a:srgbClr val="45818E"/>
                </a:solidFill>
              </a:rPr>
              <a:t>DFA (Deterministic Finite Automata), NFA (Non-Deterministic Finite Automata), </a:t>
            </a:r>
            <a:r>
              <a:rPr lang="en-US" sz="2000" dirty="0">
                <a:solidFill>
                  <a:srgbClr val="45818E"/>
                </a:solidFill>
              </a:rPr>
              <a:t>AFW </a:t>
            </a:r>
            <a:r>
              <a:rPr lang="en-US" sz="2000" dirty="0" smtClean="0">
                <a:solidFill>
                  <a:srgbClr val="45818E"/>
                </a:solidFill>
              </a:rPr>
              <a:t>(Alternating Finite Automata on Words)</a:t>
            </a:r>
            <a:endParaRPr sz="2000" dirty="0">
              <a:solidFill>
                <a:srgbClr val="45818E"/>
              </a:solidFill>
            </a:endParaRPr>
          </a:p>
        </p:txBody>
      </p:sp>
      <p:pic>
        <p:nvPicPr>
          <p:cNvPr id="214" name="Google Shape;21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8763" y="1161646"/>
            <a:ext cx="5138531" cy="3719491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      </a:t>
            </a:r>
            <a:r>
              <a:rPr lang="en-US" sz="2400">
                <a:solidFill>
                  <a:schemeClr val="lt1"/>
                </a:solidFill>
              </a:rPr>
              <a:t>Giorgia Piernoli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6" name="Google Shape;216;p15"/>
          <p:cNvSpPr/>
          <p:nvPr/>
        </p:nvSpPr>
        <p:spPr>
          <a:xfrm rot="-6175957">
            <a:off x="3132813" y="4758940"/>
            <a:ext cx="634096" cy="94933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5818E"/>
          </a:solidFill>
          <a:ln w="9525" cap="flat" cmpd="sng">
            <a:solidFill>
              <a:srgbClr val="A2C4C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5"/>
          <p:cNvSpPr/>
          <p:nvPr/>
        </p:nvSpPr>
        <p:spPr>
          <a:xfrm rot="-3148871">
            <a:off x="5261953" y="4869708"/>
            <a:ext cx="743456" cy="81656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5818E"/>
          </a:solidFill>
          <a:ln w="9525" cap="flat" cmpd="sng">
            <a:solidFill>
              <a:srgbClr val="A2C4C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5"/>
          <p:cNvSpPr/>
          <p:nvPr/>
        </p:nvSpPr>
        <p:spPr>
          <a:xfrm rot="775957">
            <a:off x="3179046" y="1900097"/>
            <a:ext cx="1004660" cy="8109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5818E"/>
          </a:solidFill>
          <a:ln w="9525" cap="flat" cmpd="sng">
            <a:solidFill>
              <a:srgbClr val="A2C4C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5"/>
          <p:cNvSpPr/>
          <p:nvPr/>
        </p:nvSpPr>
        <p:spPr>
          <a:xfrm>
            <a:off x="1580000" y="1495841"/>
            <a:ext cx="1478930" cy="433634"/>
          </a:xfrm>
          <a:prstGeom prst="rect">
            <a:avLst/>
          </a:prstGeom>
          <a:noFill/>
          <a:ln w="19050" cap="flat" cmpd="sng">
            <a:solidFill>
              <a:srgbClr val="45818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endParaRPr lang="en-US" dirty="0" smtClean="0"/>
          </a:p>
          <a:p>
            <a:pPr lvl="0" algn="ctr"/>
            <a:r>
              <a:rPr lang="en-US" dirty="0" smtClean="0"/>
              <a:t>Implementable</a:t>
            </a:r>
            <a:endParaRPr lang="en-US" dirty="0"/>
          </a:p>
          <a:p>
            <a:pPr lvl="0" algn="ctr"/>
            <a:r>
              <a:rPr lang="en-US" dirty="0"/>
              <a:t>device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2" name="Google Shape;222;p15"/>
          <p:cNvSpPr/>
          <p:nvPr/>
        </p:nvSpPr>
        <p:spPr>
          <a:xfrm>
            <a:off x="3397020" y="5264586"/>
            <a:ext cx="1977887" cy="355552"/>
          </a:xfrm>
          <a:prstGeom prst="rect">
            <a:avLst/>
          </a:prstGeom>
          <a:noFill/>
          <a:ln w="19050" cap="flat" cmpd="sng">
            <a:solidFill>
              <a:srgbClr val="45818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smtClean="0"/>
          </a:p>
          <a:p>
            <a:r>
              <a:rPr lang="en-US" dirty="0" smtClean="0"/>
              <a:t>Mathematical </a:t>
            </a:r>
            <a:r>
              <a:rPr lang="en-US" dirty="0"/>
              <a:t>devices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3" name="Google Shape;223;p15"/>
          <p:cNvSpPr txBox="1"/>
          <p:nvPr/>
        </p:nvSpPr>
        <p:spPr>
          <a:xfrm>
            <a:off x="7754825" y="907375"/>
            <a:ext cx="6077100" cy="7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5"/>
          <p:cNvSpPr txBox="1">
            <a:spLocks noGrp="1"/>
          </p:cNvSpPr>
          <p:nvPr>
            <p:ph type="sldNum" idx="12"/>
          </p:nvPr>
        </p:nvSpPr>
        <p:spPr>
          <a:xfrm>
            <a:off x="6553200" y="6146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15" name="Rettangolo 14"/>
          <p:cNvSpPr/>
          <p:nvPr/>
        </p:nvSpPr>
        <p:spPr>
          <a:xfrm>
            <a:off x="6098545" y="5511376"/>
            <a:ext cx="3005951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it-IT" sz="1000" dirty="0">
                <a:latin typeface="+mj-lt"/>
                <a:hlinkClick r:id="rId4"/>
              </a:rPr>
              <a:t>Giuseppe De Giacomo, Luca Iocchi, Fabio Patrizi </a:t>
            </a:r>
          </a:p>
          <a:p>
            <a:pPr algn="r"/>
            <a:r>
              <a:rPr lang="it-IT" sz="1000" dirty="0">
                <a:latin typeface="+mj-lt"/>
                <a:hlinkClick r:id="rId4"/>
              </a:rPr>
              <a:t>"Decision making with temporal goals:</a:t>
            </a:r>
          </a:p>
          <a:p>
            <a:pPr algn="r"/>
            <a:r>
              <a:rPr lang="it-IT" sz="1000" dirty="0">
                <a:latin typeface="+mj-lt"/>
                <a:hlinkClick r:id="rId4"/>
              </a:rPr>
              <a:t> Reinforcement Learning for Restrainig Bolts"</a:t>
            </a:r>
            <a:endParaRPr lang="it-IT" sz="1000" dirty="0">
              <a:latin typeface="+mj-lt"/>
            </a:endParaRPr>
          </a:p>
        </p:txBody>
      </p:sp>
      <p:sp>
        <p:nvSpPr>
          <p:cNvPr id="5" name="Rettangolo 4">
            <a:hlinkClick r:id="rId5" tooltip="Giuseppe De Giacomo, Moshe Y. Vardi: Synthesis for LTL and LDL on Finite Traces"/>
          </p:cNvPr>
          <p:cNvSpPr/>
          <p:nvPr/>
        </p:nvSpPr>
        <p:spPr>
          <a:xfrm>
            <a:off x="6340564" y="5107820"/>
            <a:ext cx="276708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it-IT" sz="1000" dirty="0">
                <a:hlinkClick r:id="rId6"/>
              </a:rPr>
              <a:t>Giuseppe De Giacomo, Moshe Y. Vardi: Synthesis for LTL and LDL on Finite Traces</a:t>
            </a:r>
            <a:endParaRPr lang="it-IT" sz="1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096" y="2813072"/>
            <a:ext cx="2922645" cy="2007311"/>
          </a:xfrm>
          <a:prstGeom prst="rect">
            <a:avLst/>
          </a:prstGeom>
        </p:spPr>
      </p:pic>
      <p:pic>
        <p:nvPicPr>
          <p:cNvPr id="247" name="Google Shape;24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4973" y="1412802"/>
            <a:ext cx="3343889" cy="3236338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17"/>
          <p:cNvSpPr txBox="1">
            <a:spLocks noGrp="1"/>
          </p:cNvSpPr>
          <p:nvPr>
            <p:ph type="title"/>
          </p:nvPr>
        </p:nvSpPr>
        <p:spPr>
          <a:xfrm>
            <a:off x="299012" y="170614"/>
            <a:ext cx="7559700" cy="504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>
                <a:solidFill>
                  <a:schemeClr val="accent1">
                    <a:lumMod val="50000"/>
                  </a:schemeClr>
                </a:solidFill>
              </a:rPr>
              <a:t>From NFA to DFA</a:t>
            </a:r>
            <a:endParaRPr sz="2700" dirty="0">
              <a:solidFill>
                <a:schemeClr val="accent1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7" name="Google Shape;257;p17"/>
              <p:cNvSpPr txBox="1"/>
              <p:nvPr/>
            </p:nvSpPr>
            <p:spPr>
              <a:xfrm>
                <a:off x="684600" y="4901237"/>
                <a:ext cx="8459400" cy="2204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457200" lvl="0" indent="-381000" algn="l" rtl="0">
                  <a:lnSpc>
                    <a:spcPct val="115000"/>
                  </a:lnSpc>
                  <a:spcBef>
                    <a:spcPts val="1200"/>
                  </a:spcBef>
                  <a:spcAft>
                    <a:spcPts val="0"/>
                  </a:spcAft>
                  <a:buClr>
                    <a:srgbClr val="45818E"/>
                  </a:buClr>
                  <a:buSzPts val="2400"/>
                  <a:buChar char="❖"/>
                </a:pPr>
                <a:r>
                  <a:rPr lang="en-US" sz="2000" dirty="0"/>
                  <a:t>The NFA can be transformed into a </a:t>
                </a:r>
                <a:r>
                  <a:rPr lang="en-US" sz="2000" dirty="0" smtClean="0"/>
                  <a:t>DFA also </a:t>
                </a:r>
                <a:r>
                  <a:rPr lang="en-US" sz="2000" i="1" dirty="0" smtClean="0"/>
                  <a:t>on-the-fly </a:t>
                </a:r>
                <a:r>
                  <a:rPr lang="en-US" sz="2000" dirty="0"/>
                  <a:t>(no construction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i="1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000">
                            <a:latin typeface="Cambria Math" charset="0"/>
                          </a:rPr>
                          <m:t>Α</m:t>
                        </m:r>
                      </m:e>
                      <m:sub>
                        <m:r>
                          <a:rPr lang="en-US" sz="2000" i="1">
                            <a:latin typeface="Cambria Math" charset="0"/>
                          </a:rPr>
                          <m:t>𝜑</m:t>
                        </m:r>
                      </m:sub>
                    </m:sSub>
                  </m:oMath>
                </a14:m>
                <a:r>
                  <a:rPr lang="en-US" sz="2000" dirty="0"/>
                  <a:t>) </a:t>
                </a:r>
                <a:endParaRPr sz="2000" dirty="0"/>
              </a:p>
            </p:txBody>
          </p:sp>
        </mc:Choice>
        <mc:Fallback xmlns="">
          <p:sp>
            <p:nvSpPr>
              <p:cNvPr id="257" name="Google Shape;257;p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4600" y="4901237"/>
                <a:ext cx="8459400" cy="2204700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8" name="Google Shape;258;p17"/>
          <p:cNvSpPr txBox="1">
            <a:spLocks noGrp="1"/>
          </p:cNvSpPr>
          <p:nvPr>
            <p:ph type="sldNum" idx="12"/>
          </p:nvPr>
        </p:nvSpPr>
        <p:spPr>
          <a:xfrm>
            <a:off x="6553200" y="6146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17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dirty="0"/>
              <a:t>	      </a:t>
            </a:r>
            <a:r>
              <a:rPr lang="en-US" sz="2400" dirty="0">
                <a:solidFill>
                  <a:schemeClr val="lt1"/>
                </a:solidFill>
              </a:rPr>
              <a:t>Giorgia Piernoli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6" name="Rettangolo 15"/>
          <p:cNvSpPr/>
          <p:nvPr/>
        </p:nvSpPr>
        <p:spPr>
          <a:xfrm>
            <a:off x="4572000" y="5621824"/>
            <a:ext cx="4572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Brafman, De Giacomo and Patrizi , </a:t>
            </a:r>
            <a:endParaRPr lang="en" sz="1000" i="1" dirty="0">
              <a:solidFill>
                <a:schemeClr val="accent1"/>
              </a:solidFill>
            </a:endParaRPr>
          </a:p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LTLf /LDLf non-markovian rewards. AAAI, 2018.</a:t>
            </a:r>
            <a:endParaRPr lang="en" sz="1000" i="1" dirty="0">
              <a:solidFill>
                <a:schemeClr val="accent1"/>
              </a:solidFill>
            </a:endParaRPr>
          </a:p>
        </p:txBody>
      </p:sp>
      <p:cxnSp>
        <p:nvCxnSpPr>
          <p:cNvPr id="3" name="Connettore 1 2"/>
          <p:cNvCxnSpPr/>
          <p:nvPr/>
        </p:nvCxnSpPr>
        <p:spPr>
          <a:xfrm>
            <a:off x="4422097" y="1367353"/>
            <a:ext cx="29817" cy="33272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ttangolo 18"/>
          <p:cNvSpPr/>
          <p:nvPr/>
        </p:nvSpPr>
        <p:spPr>
          <a:xfrm>
            <a:off x="4571999" y="770442"/>
            <a:ext cx="98135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 err="1" smtClean="0"/>
              <a:t>Example</a:t>
            </a:r>
            <a:r>
              <a:rPr lang="it-IT" dirty="0" smtClean="0"/>
              <a:t>: </a:t>
            </a:r>
            <a:endParaRPr lang="it-IT" dirty="0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8707" y="1221855"/>
            <a:ext cx="2223774" cy="2214915"/>
          </a:xfrm>
          <a:prstGeom prst="rect">
            <a:avLst/>
          </a:prstGeom>
        </p:spPr>
      </p:pic>
      <p:sp>
        <p:nvSpPr>
          <p:cNvPr id="8" name="Rettangolo 7"/>
          <p:cNvSpPr/>
          <p:nvPr/>
        </p:nvSpPr>
        <p:spPr>
          <a:xfrm>
            <a:off x="7179091" y="1821630"/>
            <a:ext cx="5437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NFA</a:t>
            </a:r>
            <a:endParaRPr lang="it-IT" dirty="0"/>
          </a:p>
        </p:txBody>
      </p:sp>
      <p:sp>
        <p:nvSpPr>
          <p:cNvPr id="9" name="Rettangolo 8"/>
          <p:cNvSpPr/>
          <p:nvPr/>
        </p:nvSpPr>
        <p:spPr>
          <a:xfrm>
            <a:off x="5007056" y="3839476"/>
            <a:ext cx="5437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/>
              <a:t>DFA</a:t>
            </a:r>
            <a:endParaRPr lang="it-IT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65" name="Google Shape;265;p18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20700" y="591506"/>
                <a:ext cx="8727300" cy="5352600"/>
              </a:xfrm>
              <a:prstGeom prst="rect">
                <a:avLst/>
              </a:prstGeom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50800" lvl="0" indent="0">
                  <a:buClr>
                    <a:srgbClr val="45818E"/>
                  </a:buClr>
                  <a:buSzPts val="2800"/>
                  <a:buNone/>
                </a:pPr>
                <a:r>
                  <a:rPr lang="en-US" dirty="0"/>
                  <a:t>DFA associated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𝐴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𝜑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charset="0"/>
                      </a:rPr>
                      <m:t>= &lt;</m:t>
                    </m:r>
                    <m:sSup>
                      <m:sSupPr>
                        <m:ctrlPr>
                          <a:rPr lang="en-US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</a:rPr>
                          <m:t>2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</m:sup>
                    </m:sSup>
                    <m:r>
                      <a:rPr lang="en-US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𝑄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𝑞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0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𝛿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𝐹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&gt;</m:t>
                    </m:r>
                  </m:oMath>
                </a14:m>
                <a:r>
                  <a:rPr lang="en-US" dirty="0"/>
                  <a:t> : </a:t>
                </a:r>
              </a:p>
              <a:p>
                <a:pPr marL="50800" lvl="0" indent="0">
                  <a:buClr>
                    <a:srgbClr val="45818E"/>
                  </a:buClr>
                  <a:buSzPts val="2800"/>
                  <a:buNone/>
                </a:pPr>
                <a:r>
                  <a:rPr lang="en-US" dirty="0"/>
                  <a:t>		</a:t>
                </a:r>
              </a:p>
              <a:p>
                <a:pPr marL="50800" lvl="0" indent="0">
                  <a:buClr>
                    <a:srgbClr val="45818E"/>
                  </a:buClr>
                  <a:buSzPts val="2800"/>
                  <a:buNone/>
                </a:pPr>
                <a:r>
                  <a:rPr lang="en-US" dirty="0"/>
                  <a:t>		MDP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charset="0"/>
                          </a:rPr>
                          <m:t>𝑀</m:t>
                        </m:r>
                      </m:e>
                      <m:sup>
                        <m:r>
                          <a:rPr lang="it-IT" b="0" i="1" smtClean="0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it-IT" b="0" i="1" smtClean="0">
                        <a:latin typeface="Cambria Math" charset="0"/>
                      </a:rPr>
                      <m:t>=&lt;</m:t>
                    </m:r>
                    <m:sSup>
                      <m:sSupPr>
                        <m:ctrlPr>
                          <a:rPr lang="it-IT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charset="0"/>
                          </a:rPr>
                          <m:t>𝑆</m:t>
                        </m:r>
                      </m:e>
                      <m:sup>
                        <m:r>
                          <a:rPr lang="it-IT" b="0" i="1" smtClean="0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it-IT" b="0" i="1" smtClean="0">
                        <a:latin typeface="Cambria Math" charset="0"/>
                      </a:rPr>
                      <m:t>,</m:t>
                    </m:r>
                    <m:r>
                      <a:rPr lang="it-IT" b="0" i="1" smtClean="0">
                        <a:latin typeface="Cambria Math" charset="0"/>
                      </a:rPr>
                      <m:t>𝐴</m:t>
                    </m:r>
                    <m:r>
                      <a:rPr lang="it-IT" b="0" i="1" smtClean="0">
                        <a:latin typeface="Cambria Math" charset="0"/>
                      </a:rPr>
                      <m:t>,</m:t>
                    </m:r>
                    <m:sSup>
                      <m:sSupPr>
                        <m:ctrlPr>
                          <a:rPr lang="it-IT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charset="0"/>
                          </a:rPr>
                          <m:t>𝑇𝑟</m:t>
                        </m:r>
                      </m:e>
                      <m:sup>
                        <m:r>
                          <a:rPr lang="it-IT" b="0" i="1" smtClean="0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it-IT" b="0" i="1" smtClean="0">
                        <a:latin typeface="Cambria Math" charset="0"/>
                      </a:rPr>
                      <m:t>,</m:t>
                    </m:r>
                    <m:sSup>
                      <m:sSupPr>
                        <m:ctrlPr>
                          <a:rPr lang="it-IT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charset="0"/>
                          </a:rPr>
                          <m:t>𝑅</m:t>
                        </m:r>
                      </m:e>
                      <m:sup>
                        <m:r>
                          <a:rPr lang="it-IT" b="0" i="1" smtClean="0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it-IT" b="0" i="1" smtClean="0">
                        <a:latin typeface="Cambria Math" charset="0"/>
                      </a:rPr>
                      <m:t>&gt;</m:t>
                    </m:r>
                  </m:oMath>
                </a14:m>
                <a:endParaRPr lang="it-IT" b="0" dirty="0"/>
              </a:p>
              <a:p>
                <a:pPr marL="50800" lvl="0" indent="0">
                  <a:buClr>
                    <a:srgbClr val="45818E"/>
                  </a:buClr>
                  <a:buSzPts val="2800"/>
                  <a:buNone/>
                </a:pPr>
                <a:endParaRPr lang="it-IT" b="0" i="1" dirty="0">
                  <a:latin typeface="Cambria Math" charset="0"/>
                </a:endParaRPr>
              </a:p>
              <a:p>
                <a:pPr marL="393700">
                  <a:buClr>
                    <a:srgbClr val="45818E"/>
                  </a:buClr>
                  <a:buSzPts val="2800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</m:e>
                      <m:sup>
                        <m:r>
                          <a:rPr lang="it-IT" b="0" i="1" smtClean="0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it-IT" b="0" i="1" smtClean="0">
                        <a:latin typeface="Cambria Math" charset="0"/>
                      </a:rPr>
                      <m:t>=</m:t>
                    </m:r>
                    <m:r>
                      <a:rPr lang="en-US" i="1">
                        <a:latin typeface="Cambria Math" charset="0"/>
                      </a:rPr>
                      <m:t>𝑆</m:t>
                    </m:r>
                    <m:r>
                      <a:rPr lang="it-IT" i="1">
                        <a:highlight>
                          <a:srgbClr val="FFFFFF"/>
                        </a:highlight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𝑄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it-IT" i="1">
                        <a:highlight>
                          <a:srgbClr val="FFFFFF"/>
                        </a:highlight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i="1">
                        <a:latin typeface="Cambria Math" charset="0"/>
                      </a:rPr>
                      <m:t>...</m:t>
                    </m:r>
                    <m:r>
                      <a:rPr lang="it-IT" i="1">
                        <a:highlight>
                          <a:srgbClr val="FFFFFF"/>
                        </a:highlight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𝑄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𝑚</m:t>
                        </m:r>
                      </m:sub>
                    </m:sSub>
                    <m:r>
                      <a:rPr lang="it-IT" b="0" i="0" smtClean="0">
                        <a:latin typeface="Cambria Math" charset="0"/>
                      </a:rPr>
                      <m:t>.</m:t>
                    </m:r>
                  </m:oMath>
                </a14:m>
                <a:endParaRPr lang="it-IT" b="0" dirty="0"/>
              </a:p>
              <a:p>
                <a:pPr marL="393700">
                  <a:buClr>
                    <a:srgbClr val="45818E"/>
                  </a:buClr>
                  <a:buSzPts val="2800"/>
                </a:pPr>
                <a:r>
                  <a:rPr lang="it-IT" dirty="0"/>
                  <a:t>The </a:t>
                </a:r>
                <a:r>
                  <a:rPr lang="it-IT" dirty="0" err="1"/>
                  <a:t>reward</a:t>
                </a:r>
                <a:r>
                  <a:rPr lang="it-IT" dirty="0"/>
                  <a:t> </a:t>
                </a:r>
                <a:r>
                  <a:rPr lang="it-IT" dirty="0" err="1"/>
                  <a:t>is</a:t>
                </a:r>
                <a:r>
                  <a:rPr lang="it-IT" dirty="0"/>
                  <a:t> </a:t>
                </a:r>
                <a:r>
                  <a:rPr lang="it-IT" dirty="0" err="1"/>
                  <a:t>Markovian</a:t>
                </a:r>
                <a:r>
                  <a:rPr lang="it-IT" dirty="0"/>
                  <a:t>: </a:t>
                </a:r>
              </a:p>
              <a:p>
                <a:pPr marL="50800" indent="0">
                  <a:buClr>
                    <a:srgbClr val="45818E"/>
                  </a:buClr>
                  <a:buSzPts val="280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it-IT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charset="0"/>
                            </a:rPr>
                            <m:t>𝑅</m:t>
                          </m:r>
                        </m:e>
                        <m:sup>
                          <m:r>
                            <a:rPr lang="it-IT" b="0" i="1" smtClean="0">
                              <a:latin typeface="Cambria Math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it-IT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charset="0"/>
                                </a:rPr>
                                <m:t>1,….,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charset="0"/>
                            </a:rPr>
                            <m:t>𝑠</m:t>
                          </m:r>
                          <m:r>
                            <a:rPr lang="it-IT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charset="0"/>
                            </a:rPr>
                            <m:t>𝑎</m:t>
                          </m:r>
                          <m:r>
                            <a:rPr lang="it-IT" b="0" i="1" smtClean="0">
                              <a:latin typeface="Cambria Math" charset="0"/>
                            </a:rPr>
                            <m:t>,</m:t>
                          </m:r>
                          <m:sSubSup>
                            <m:sSubSup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it-IT" b="0" i="1" smtClean="0">
                                  <a:latin typeface="Cambria Math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charset="0"/>
                                </a:rPr>
                                <m:t>1,….,</m:t>
                              </m:r>
                            </m:sub>
                            <m:sup>
                              <m:r>
                                <a:rPr lang="it-IT" b="0" i="1" smtClean="0">
                                  <a:latin typeface="Cambria Math" charset="0"/>
                                </a:rPr>
                                <m:t>′</m:t>
                              </m:r>
                            </m:sup>
                          </m:sSubSup>
                          <m:sSubSup>
                            <m:sSubSup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it-IT" b="0" i="1" smtClean="0">
                                  <a:latin typeface="Cambria Math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charset="0"/>
                                </a:rPr>
                                <m:t>𝑚</m:t>
                              </m:r>
                            </m:sub>
                            <m:sup>
                              <m:r>
                                <a:rPr lang="it-IT" b="0" i="1" smtClean="0">
                                  <a:latin typeface="Cambria Math" charset="0"/>
                                </a:rPr>
                                <m:t>′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charset="0"/>
                                </a:rPr>
                                <m:t>,</m:t>
                              </m:r>
                              <m:r>
                                <a:rPr lang="it-IT" b="0" i="1" smtClean="0">
                                  <a:latin typeface="Cambria Math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it-IT" b="0" i="1" smtClean="0"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it-IT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it-IT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it-IT" b="0" i="1" smtClean="0">
                              <a:latin typeface="Cambria Math" charset="0"/>
                            </a:rPr>
                            <m:t>:</m:t>
                          </m:r>
                          <m:sSubSup>
                            <m:sSubSup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it-IT" b="0" i="1" smtClean="0">
                                  <a:latin typeface="Cambria Math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it-IT" b="0" i="1" smtClean="0">
                                  <a:latin typeface="Cambria Math" charset="0"/>
                                </a:rPr>
                                <m:t>′</m:t>
                              </m:r>
                            </m:sup>
                          </m:sSubSup>
                          <m:r>
                            <m:rPr>
                              <m:brk m:alnAt="9"/>
                            </m:rP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∈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  <m:sup/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it-IT" b="0" dirty="0"/>
              </a:p>
              <a:p>
                <a:pPr marL="0" indent="0">
                  <a:buNone/>
                </a:pPr>
                <a:r>
                  <a:rPr lang="en-US" i="1" u="sng" dirty="0"/>
                  <a:t>Theorem 1</a:t>
                </a:r>
                <a:r>
                  <a:rPr lang="en-US" sz="2500" dirty="0"/>
                  <a:t>: </a:t>
                </a:r>
              </a:p>
              <a:p>
                <a:pPr marL="0" indent="0">
                  <a:buNone/>
                </a:pPr>
                <a:r>
                  <a:rPr lang="en-US" dirty="0"/>
                  <a:t>The NMRDP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it-IT" i="1">
                            <a:latin typeface="Cambria Math" charset="0"/>
                          </a:rPr>
                        </m:ctrlPr>
                      </m:accPr>
                      <m:e>
                        <m:r>
                          <a:rPr lang="it-IT" i="1">
                            <a:latin typeface="Cambria Math" charset="0"/>
                          </a:rPr>
                          <m:t>𝑀</m:t>
                        </m:r>
                      </m:e>
                    </m:acc>
                    <m:r>
                      <a:rPr lang="it-IT" i="1">
                        <a:latin typeface="Cambria Math" charset="0"/>
                      </a:rPr>
                      <m:t>=&lt;</m:t>
                    </m:r>
                    <m:r>
                      <a:rPr lang="it-IT" i="1">
                        <a:latin typeface="Cambria Math" charset="0"/>
                      </a:rPr>
                      <m:t>𝑆</m:t>
                    </m:r>
                    <m:r>
                      <a:rPr lang="it-IT" i="1">
                        <a:latin typeface="Cambria Math" charset="0"/>
                      </a:rPr>
                      <m:t>,</m:t>
                    </m:r>
                    <m:r>
                      <a:rPr lang="it-IT" i="1">
                        <a:latin typeface="Cambria Math" charset="0"/>
                      </a:rPr>
                      <m:t>𝐴</m:t>
                    </m:r>
                    <m:r>
                      <a:rPr lang="it-IT" i="1">
                        <a:latin typeface="Cambria Math" charset="0"/>
                      </a:rPr>
                      <m:t>,</m:t>
                    </m:r>
                    <m:r>
                      <a:rPr lang="it-IT" i="1">
                        <a:latin typeface="Cambria Math" charset="0"/>
                      </a:rPr>
                      <m:t>𝑇𝑟</m:t>
                    </m:r>
                    <m:r>
                      <a:rPr lang="it-IT" i="1">
                        <a:latin typeface="Cambria Math" charset="0"/>
                      </a:rPr>
                      <m:t>,</m:t>
                    </m:r>
                    <m:acc>
                      <m:accPr>
                        <m:chr m:val="̅"/>
                        <m:ctrlPr>
                          <a:rPr lang="it-IT" i="1">
                            <a:latin typeface="Cambria Math" charset="0"/>
                          </a:rPr>
                        </m:ctrlPr>
                      </m:accPr>
                      <m:e>
                        <m:r>
                          <a:rPr lang="it-IT" i="1">
                            <a:latin typeface="Cambria Math" charset="0"/>
                          </a:rPr>
                          <m:t>𝑅</m:t>
                        </m:r>
                      </m:e>
                    </m:acc>
                  </m:oMath>
                </a14:m>
                <a:r>
                  <a:rPr lang="it-IT" dirty="0"/>
                  <a:t>&gt;</a:t>
                </a:r>
                <a:r>
                  <a:rPr lang="en-US" dirty="0"/>
                  <a:t> is equivalent to the MDP </a:t>
                </a:r>
              </a:p>
              <a:p>
                <a:pPr marL="0" indent="0">
                  <a:buNone/>
                </a:pPr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it-IT" i="1">
                            <a:latin typeface="Cambria Math" charset="0"/>
                          </a:rPr>
                          <m:t>𝑀</m:t>
                        </m:r>
                      </m:e>
                      <m:sup>
                        <m:r>
                          <a:rPr lang="it-IT" i="1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it-IT" i="1">
                        <a:latin typeface="Cambria Math" charset="0"/>
                      </a:rPr>
                      <m:t>=&lt;</m:t>
                    </m:r>
                    <m:sSup>
                      <m:sSupPr>
                        <m:ctrlPr>
                          <a:rPr lang="it-IT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it-IT" i="1">
                            <a:latin typeface="Cambria Math" charset="0"/>
                          </a:rPr>
                          <m:t>𝑆</m:t>
                        </m:r>
                      </m:e>
                      <m:sup>
                        <m:r>
                          <a:rPr lang="it-IT" i="1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it-IT" i="1">
                        <a:latin typeface="Cambria Math" charset="0"/>
                      </a:rPr>
                      <m:t>,</m:t>
                    </m:r>
                    <m:r>
                      <a:rPr lang="it-IT" i="1">
                        <a:latin typeface="Cambria Math" charset="0"/>
                      </a:rPr>
                      <m:t>𝐴</m:t>
                    </m:r>
                    <m:r>
                      <a:rPr lang="it-IT" i="1">
                        <a:latin typeface="Cambria Math" charset="0"/>
                      </a:rPr>
                      <m:t>,</m:t>
                    </m:r>
                    <m:sSup>
                      <m:sSupPr>
                        <m:ctrlPr>
                          <a:rPr lang="it-IT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it-IT" i="1">
                            <a:latin typeface="Cambria Math" charset="0"/>
                          </a:rPr>
                          <m:t>𝑇𝑟</m:t>
                        </m:r>
                      </m:e>
                      <m:sup>
                        <m:r>
                          <a:rPr lang="it-IT" i="1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it-IT" i="1">
                        <a:latin typeface="Cambria Math" charset="0"/>
                      </a:rPr>
                      <m:t>,</m:t>
                    </m:r>
                    <m:sSup>
                      <m:sSupPr>
                        <m:ctrlPr>
                          <a:rPr lang="it-IT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it-IT" i="1">
                            <a:latin typeface="Cambria Math" charset="0"/>
                          </a:rPr>
                          <m:t>𝑅</m:t>
                        </m:r>
                      </m:e>
                      <m:sup>
                        <m:r>
                          <a:rPr lang="it-IT" i="1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it-IT" i="1">
                        <a:latin typeface="Cambria Math" charset="0"/>
                      </a:rPr>
                      <m:t>&gt;</m:t>
                    </m:r>
                    <m:r>
                      <a:rPr lang="it-IT" b="0" i="0" smtClean="0">
                        <a:latin typeface="Cambria Math" charset="0"/>
                      </a:rPr>
                      <m:t>.</m:t>
                    </m:r>
                  </m:oMath>
                </a14:m>
                <a:r>
                  <a:rPr lang="en-US" dirty="0"/>
                  <a:t>	</a:t>
                </a:r>
              </a:p>
              <a:p>
                <a:pPr marL="0" lvl="0" indent="0" algn="l" rtl="0">
                  <a:spcBef>
                    <a:spcPts val="360"/>
                  </a:spcBef>
                  <a:spcAft>
                    <a:spcPts val="0"/>
                  </a:spcAft>
                  <a:buNone/>
                </a:pPr>
                <a:r>
                  <a:rPr lang="en-US" dirty="0"/>
                  <a:t>	</a:t>
                </a:r>
              </a:p>
              <a:p>
                <a:pPr marL="0" lvl="0" indent="0" algn="l" rtl="0">
                  <a:spcBef>
                    <a:spcPts val="360"/>
                  </a:spcBef>
                  <a:spcAft>
                    <a:spcPts val="0"/>
                  </a:spcAft>
                  <a:buNone/>
                </a:pPr>
                <a:r>
                  <a:rPr lang="en-US" dirty="0"/>
                  <a:t>	</a:t>
                </a:r>
              </a:p>
              <a:p>
                <a:pPr marL="0" lvl="0" indent="0" algn="l" rtl="0">
                  <a:spcBef>
                    <a:spcPts val="360"/>
                  </a:spcBef>
                  <a:spcAft>
                    <a:spcPts val="0"/>
                  </a:spcAft>
                  <a:buNone/>
                </a:pPr>
                <a:endParaRPr lang="en-US" dirty="0"/>
              </a:p>
              <a:p>
                <a:pPr marL="0" lvl="0" indent="0" algn="l" rtl="0">
                  <a:spcBef>
                    <a:spcPts val="360"/>
                  </a:spcBef>
                  <a:spcAft>
                    <a:spcPts val="0"/>
                  </a:spcAft>
                  <a:buNone/>
                </a:pPr>
                <a:endParaRPr lang="en-US" dirty="0"/>
              </a:p>
              <a:p>
                <a:pPr marL="0" lvl="0" indent="0" algn="l" rtl="0">
                  <a:spcBef>
                    <a:spcPts val="360"/>
                  </a:spcBef>
                  <a:spcAft>
                    <a:spcPts val="0"/>
                  </a:spcAft>
                  <a:buNone/>
                </a:pPr>
                <a:endParaRPr lang="en-US" dirty="0"/>
              </a:p>
              <a:p>
                <a:pPr marL="0" lvl="0" indent="0" algn="l" rtl="0">
                  <a:spcBef>
                    <a:spcPts val="360"/>
                  </a:spcBef>
                  <a:spcAft>
                    <a:spcPts val="0"/>
                  </a:spcAft>
                  <a:buNone/>
                </a:pPr>
                <a:r>
                  <a:rPr lang="en-US" dirty="0"/>
                  <a:t>		</a:t>
                </a:r>
              </a:p>
              <a:p>
                <a:pPr marL="914400" lvl="0" indent="0" algn="l" rtl="0">
                  <a:spcBef>
                    <a:spcPts val="360"/>
                  </a:spcBef>
                  <a:spcAft>
                    <a:spcPts val="0"/>
                  </a:spcAft>
                  <a:buNone/>
                </a:pPr>
                <a:endParaRPr lang="en-US" dirty="0"/>
              </a:p>
              <a:p>
                <a:pPr marL="457200" lvl="0" indent="0" algn="l" rtl="0">
                  <a:spcBef>
                    <a:spcPts val="360"/>
                  </a:spcBef>
                  <a:spcAft>
                    <a:spcPts val="0"/>
                  </a:spcAft>
                  <a:buNone/>
                </a:pPr>
                <a:r>
                  <a:rPr lang="en-US" dirty="0"/>
                  <a:t>	</a:t>
                </a:r>
              </a:p>
              <a:p>
                <a:pPr marL="457200" lvl="0" indent="0" algn="l" rtl="0">
                  <a:spcBef>
                    <a:spcPts val="36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mc:Choice>
        <mc:Fallback xmlns="">
          <p:sp>
            <p:nvSpPr>
              <p:cNvPr id="265" name="Google Shape;265;p18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20700" y="591506"/>
                <a:ext cx="8727300" cy="5352600"/>
              </a:xfrm>
              <a:prstGeom prst="rect">
                <a:avLst/>
              </a:prstGeom>
              <a:blipFill>
                <a:blip r:embed="rId3"/>
                <a:stretch>
                  <a:fillRect l="-111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6" name="Google Shape;266;p18"/>
          <p:cNvSpPr txBox="1">
            <a:spLocks noGrp="1"/>
          </p:cNvSpPr>
          <p:nvPr>
            <p:ph type="title"/>
          </p:nvPr>
        </p:nvSpPr>
        <p:spPr>
          <a:xfrm>
            <a:off x="205450" y="60625"/>
            <a:ext cx="88425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700">
                <a:solidFill>
                  <a:srgbClr val="45818E"/>
                </a:solidFill>
              </a:rPr>
              <a:t>NMRDP with       /       rewards</a:t>
            </a:r>
            <a:endParaRPr sz="2900">
              <a:solidFill>
                <a:srgbClr val="45818E"/>
              </a:solidFill>
            </a:endParaRPr>
          </a:p>
        </p:txBody>
      </p:sp>
      <p:pic>
        <p:nvPicPr>
          <p:cNvPr id="267" name="Google Shape;26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4562" y="170376"/>
            <a:ext cx="564275" cy="32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89012" y="185696"/>
            <a:ext cx="564275" cy="299411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18"/>
          <p:cNvSpPr txBox="1">
            <a:spLocks noGrp="1"/>
          </p:cNvSpPr>
          <p:nvPr>
            <p:ph type="sldNum" idx="12"/>
          </p:nvPr>
        </p:nvSpPr>
        <p:spPr>
          <a:xfrm>
            <a:off x="6553200" y="6146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23" name="Google Shape;215;p15"/>
          <p:cNvSpPr txBox="1"/>
          <p:nvPr/>
        </p:nvSpPr>
        <p:spPr>
          <a:xfrm>
            <a:off x="-166278" y="6015166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      </a:t>
            </a:r>
            <a:r>
              <a:rPr lang="en-US" sz="2400">
                <a:solidFill>
                  <a:schemeClr val="lt1"/>
                </a:solidFill>
              </a:rPr>
              <a:t>Giorgia Piernoli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" name="Rettangolo 21"/>
          <p:cNvSpPr/>
          <p:nvPr/>
        </p:nvSpPr>
        <p:spPr>
          <a:xfrm>
            <a:off x="4493446" y="5540615"/>
            <a:ext cx="4572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De Giacomo, Iocchi, Favorito and Patrizi,  </a:t>
            </a:r>
            <a:endParaRPr lang="en" sz="1000" i="1" dirty="0">
              <a:solidFill>
                <a:schemeClr val="accent1"/>
              </a:solidFill>
            </a:endParaRPr>
          </a:p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Foundations for Restraining Bolts: Reinforcement Learning with LTLf/LDLf restraining specifications. 2019</a:t>
            </a:r>
            <a:r>
              <a:rPr lang="en" sz="1000" i="1" dirty="0">
                <a:solidFill>
                  <a:schemeClr val="accent1"/>
                </a:solidFill>
              </a:rPr>
              <a:t> </a:t>
            </a:r>
            <a:endParaRPr lang="it-IT" sz="1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9"/>
          <p:cNvSpPr txBox="1">
            <a:spLocks noGrp="1"/>
          </p:cNvSpPr>
          <p:nvPr>
            <p:ph type="title"/>
          </p:nvPr>
        </p:nvSpPr>
        <p:spPr>
          <a:xfrm>
            <a:off x="200750" y="47650"/>
            <a:ext cx="9144000" cy="40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45818E"/>
                </a:solidFill>
              </a:rPr>
              <a:t>Another method: </a:t>
            </a:r>
            <a:r>
              <a:rPr lang="en-US" sz="2700" i="1">
                <a:solidFill>
                  <a:srgbClr val="45818E"/>
                </a:solidFill>
              </a:rPr>
              <a:t>Reward shaping </a:t>
            </a:r>
            <a:endParaRPr sz="2700" i="1">
              <a:solidFill>
                <a:srgbClr val="45818E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 i="1">
              <a:solidFill>
                <a:srgbClr val="45818E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45818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0" name="Google Shape;290;p19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97564" y="695738"/>
                <a:ext cx="8627165" cy="4877411"/>
              </a:xfrm>
              <a:prstGeom prst="rect">
                <a:avLst/>
              </a:prstGeom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lvl="0" indent="0" algn="l" rtl="0">
                  <a:spcBef>
                    <a:spcPts val="360"/>
                  </a:spcBef>
                  <a:spcAft>
                    <a:spcPts val="0"/>
                  </a:spcAft>
                  <a:buNone/>
                </a:pPr>
                <a:r>
                  <a:rPr lang="en-US" dirty="0"/>
                  <a:t>The first three steps of this approach are the same of before for compilation of NMRDPs into an MDPs.</a:t>
                </a:r>
              </a:p>
              <a:p>
                <a:pPr marL="0" lvl="0" indent="0" algn="l" rtl="0">
                  <a:spcBef>
                    <a:spcPts val="360"/>
                  </a:spcBef>
                  <a:spcAft>
                    <a:spcPts val="0"/>
                  </a:spcAft>
                  <a:buNone/>
                </a:pPr>
                <a:endParaRPr lang="en-US" dirty="0"/>
              </a:p>
              <a:p>
                <a:pPr indent="-381000">
                  <a:lnSpc>
                    <a:spcPct val="115000"/>
                  </a:lnSpc>
                  <a:spcBef>
                    <a:spcPts val="1200"/>
                  </a:spcBef>
                  <a:buClr>
                    <a:srgbClr val="45818E"/>
                  </a:buClr>
                  <a:buSzPts val="2400"/>
                </a:pPr>
                <a:r>
                  <a:rPr lang="en-US" dirty="0"/>
                  <a:t>Reward shaping is a well-known technique for MDPs that transforms the reward function in:</a:t>
                </a:r>
              </a:p>
              <a:p>
                <a:pPr marL="76200" indent="0">
                  <a:lnSpc>
                    <a:spcPct val="115000"/>
                  </a:lnSpc>
                  <a:spcBef>
                    <a:spcPts val="1200"/>
                  </a:spcBef>
                  <a:buClr>
                    <a:srgbClr val="45818E"/>
                  </a:buClr>
                  <a:buSzPts val="2400"/>
                  <a:buNone/>
                </a:pPr>
                <a:r>
                  <a:rPr lang="en-US" dirty="0"/>
                  <a:t>		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it-IT" sz="2000" i="1">
                            <a:latin typeface="Cambria Math" charset="0"/>
                          </a:rPr>
                          <m:t>𝑅</m:t>
                        </m:r>
                      </m:e>
                      <m:sup>
                        <m:r>
                          <a:rPr lang="it-IT" sz="2000" i="1">
                            <a:latin typeface="Cambria Math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it-IT" sz="20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it-IT" sz="2000" i="1">
                            <a:latin typeface="Cambria Math" charset="0"/>
                          </a:rPr>
                          <m:t>𝑠</m:t>
                        </m:r>
                        <m:r>
                          <a:rPr lang="it-IT" sz="2000" i="1">
                            <a:latin typeface="Cambria Math" charset="0"/>
                          </a:rPr>
                          <m:t>,</m:t>
                        </m:r>
                        <m:r>
                          <a:rPr lang="it-IT" sz="2000" i="1">
                            <a:latin typeface="Cambria Math" charset="0"/>
                          </a:rPr>
                          <m:t>𝑎</m:t>
                        </m:r>
                        <m:r>
                          <a:rPr lang="it-IT" sz="2000" i="1">
                            <a:latin typeface="Cambria Math" charset="0"/>
                          </a:rPr>
                          <m:t>,</m:t>
                        </m:r>
                        <m:sSup>
                          <m:sSupPr>
                            <m:ctrlPr>
                              <a:rPr lang="it-IT" sz="2000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2000" i="1">
                                <a:latin typeface="Cambria Math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it-IT" sz="2000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it-IT" sz="2000" i="1">
                        <a:latin typeface="Cambria Math" charset="0"/>
                      </a:rPr>
                      <m:t>=</m:t>
                    </m:r>
                    <m:sSup>
                      <m:sSupPr>
                        <m:ctrlPr>
                          <a:rPr lang="en-US" sz="20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it-IT" sz="2000" i="1">
                            <a:latin typeface="Cambria Math" charset="0"/>
                          </a:rPr>
                          <m:t>𝑅</m:t>
                        </m:r>
                      </m:e>
                      <m:sup>
                        <m:r>
                          <a:rPr lang="it-IT" sz="2000" i="1">
                            <a:latin typeface="Cambria Math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it-IT" sz="20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it-IT" sz="2000" i="1">
                            <a:latin typeface="Cambria Math" charset="0"/>
                          </a:rPr>
                          <m:t>𝑠</m:t>
                        </m:r>
                        <m:r>
                          <a:rPr lang="it-IT" sz="2000" i="1">
                            <a:latin typeface="Cambria Math" charset="0"/>
                          </a:rPr>
                          <m:t>,</m:t>
                        </m:r>
                        <m:r>
                          <a:rPr lang="it-IT" sz="2000" i="1">
                            <a:latin typeface="Cambria Math" charset="0"/>
                          </a:rPr>
                          <m:t>𝑎</m:t>
                        </m:r>
                        <m:r>
                          <a:rPr lang="it-IT" sz="2000" i="1">
                            <a:latin typeface="Cambria Math" charset="0"/>
                          </a:rPr>
                          <m:t>,</m:t>
                        </m:r>
                        <m:sSup>
                          <m:sSupPr>
                            <m:ctrlPr>
                              <a:rPr lang="it-IT" sz="2000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2000" i="1">
                                <a:latin typeface="Cambria Math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it-IT" sz="2000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it-IT" sz="2000" i="1">
                        <a:latin typeface="Cambria Math" charset="0"/>
                      </a:rPr>
                      <m:t>+</m:t>
                    </m:r>
                    <m:r>
                      <a:rPr lang="it-IT" sz="2000" i="1">
                        <a:latin typeface="Cambria Math" charset="0"/>
                      </a:rPr>
                      <m:t>𝐹</m:t>
                    </m:r>
                    <m:r>
                      <a:rPr lang="it-IT" sz="2000" i="1">
                        <a:latin typeface="Cambria Math" charset="0"/>
                      </a:rPr>
                      <m:t>(</m:t>
                    </m:r>
                    <m:r>
                      <a:rPr lang="it-IT" sz="2000" i="1">
                        <a:latin typeface="Cambria Math" charset="0"/>
                      </a:rPr>
                      <m:t>𝑠</m:t>
                    </m:r>
                    <m:r>
                      <a:rPr lang="it-IT" sz="2000" i="1">
                        <a:latin typeface="Cambria Math" charset="0"/>
                      </a:rPr>
                      <m:t>,</m:t>
                    </m:r>
                    <m:r>
                      <a:rPr lang="it-IT" sz="2000" i="1">
                        <a:latin typeface="Cambria Math" charset="0"/>
                      </a:rPr>
                      <m:t>𝑎</m:t>
                    </m:r>
                    <m:r>
                      <a:rPr lang="it-IT" sz="2000" i="1">
                        <a:latin typeface="Cambria Math" charset="0"/>
                      </a:rPr>
                      <m:t>,</m:t>
                    </m:r>
                    <m:sSup>
                      <m:sSupPr>
                        <m:ctrlPr>
                          <a:rPr lang="it-IT" sz="20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it-IT" sz="2000" i="1">
                            <a:latin typeface="Cambria Math" charset="0"/>
                          </a:rPr>
                          <m:t>𝑠</m:t>
                        </m:r>
                      </m:e>
                      <m:sup>
                        <m:r>
                          <a:rPr lang="it-IT" sz="2000" i="1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it-IT" sz="2000" i="1">
                        <a:latin typeface="Cambria Math" charset="0"/>
                      </a:rPr>
                      <m:t>)</m:t>
                    </m:r>
                  </m:oMath>
                </a14:m>
                <a:endParaRPr lang="en-US" sz="2000" dirty="0"/>
              </a:p>
              <a:p>
                <a:pPr marL="76200" indent="0">
                  <a:lnSpc>
                    <a:spcPct val="115000"/>
                  </a:lnSpc>
                  <a:spcBef>
                    <a:spcPts val="1200"/>
                  </a:spcBef>
                  <a:buClr>
                    <a:srgbClr val="45818E"/>
                  </a:buClr>
                  <a:buSzPts val="2400"/>
                  <a:buNone/>
                </a:pPr>
                <a:r>
                  <a:rPr lang="en-US" dirty="0">
                    <a:solidFill>
                      <a:srgbClr val="1D1905"/>
                    </a:solidFill>
                    <a:latin typeface="+mj-lt"/>
                  </a:rPr>
                  <a:t>					</a:t>
                </a:r>
                <a:r>
                  <a:rPr lang="en-US" sz="1800" i="1" dirty="0">
                    <a:solidFill>
                      <a:srgbClr val="1D1905"/>
                    </a:solidFill>
                  </a:rPr>
                  <a:t>shaping reward function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rgbClr val="1D1905"/>
                        </a:solidFill>
                        <a:latin typeface="Cambria Math" charset="0"/>
                      </a:rPr>
                      <m:t> </m:t>
                    </m:r>
                  </m:oMath>
                </a14:m>
                <a:endParaRPr lang="it-IT" sz="1800" dirty="0">
                  <a:solidFill>
                    <a:srgbClr val="1D1905"/>
                  </a:solidFill>
                </a:endParaRPr>
              </a:p>
              <a:p>
                <a:pPr marL="76200" lvl="0" indent="0">
                  <a:lnSpc>
                    <a:spcPct val="115000"/>
                  </a:lnSpc>
                  <a:spcBef>
                    <a:spcPts val="1200"/>
                  </a:spcBef>
                  <a:buClr>
                    <a:srgbClr val="45818E"/>
                  </a:buClr>
                  <a:buSzPts val="2400"/>
                  <a:buNone/>
                </a:pPr>
                <a:r>
                  <a:rPr lang="en-US" dirty="0">
                    <a:solidFill>
                      <a:srgbClr val="1D1905"/>
                    </a:solidFill>
                    <a:latin typeface="+mj-lt"/>
                  </a:rPr>
                  <a:t>			</a:t>
                </a:r>
                <a:endParaRPr lang="en-US" i="1" u="sng" dirty="0">
                  <a:solidFill>
                    <a:srgbClr val="1D1905"/>
                  </a:solidFill>
                </a:endParaRPr>
              </a:p>
              <a:p>
                <a:pPr marL="76200" lvl="0" indent="0">
                  <a:lnSpc>
                    <a:spcPct val="115000"/>
                  </a:lnSpc>
                  <a:spcBef>
                    <a:spcPts val="1200"/>
                  </a:spcBef>
                  <a:buClr>
                    <a:srgbClr val="45818E"/>
                  </a:buClr>
                  <a:buSzPts val="2400"/>
                  <a:buNone/>
                </a:pPr>
                <a:r>
                  <a:rPr lang="en-US" dirty="0">
                    <a:solidFill>
                      <a:srgbClr val="1D1905"/>
                    </a:solidFill>
                  </a:rPr>
                  <a:t>(Optimality is preserved)</a:t>
                </a:r>
              </a:p>
              <a:p>
                <a:pPr marL="457200" lvl="0" indent="0" algn="l" rtl="0">
                  <a:lnSpc>
                    <a:spcPct val="115000"/>
                  </a:lnSpc>
                  <a:spcBef>
                    <a:spcPts val="1200"/>
                  </a:spcBef>
                  <a:spcAft>
                    <a:spcPts val="0"/>
                  </a:spcAft>
                  <a:buNone/>
                </a:pPr>
                <a:endParaRPr lang="en-US" dirty="0"/>
              </a:p>
              <a:p>
                <a:pPr marL="457200" lvl="0" indent="0" algn="l" rtl="0">
                  <a:lnSpc>
                    <a:spcPct val="115000"/>
                  </a:lnSpc>
                  <a:spcBef>
                    <a:spcPts val="1200"/>
                  </a:spcBef>
                  <a:spcAft>
                    <a:spcPts val="0"/>
                  </a:spcAft>
                  <a:buNone/>
                </a:pPr>
                <a:endParaRPr lang="en-US" dirty="0"/>
              </a:p>
              <a:p>
                <a:pPr marL="457200" lvl="0" indent="0" algn="l" rtl="0">
                  <a:lnSpc>
                    <a:spcPct val="115000"/>
                  </a:lnSpc>
                  <a:spcBef>
                    <a:spcPts val="1200"/>
                  </a:spcBef>
                  <a:spcAft>
                    <a:spcPts val="0"/>
                  </a:spcAft>
                  <a:buNone/>
                </a:pPr>
                <a:endParaRPr lang="en-US" dirty="0"/>
              </a:p>
              <a:p>
                <a:pPr marL="0" lvl="0" indent="0" algn="l" rtl="0">
                  <a:spcBef>
                    <a:spcPts val="120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mc:Choice>
        <mc:Fallback xmlns="">
          <p:sp>
            <p:nvSpPr>
              <p:cNvPr id="290" name="Google Shape;290;p19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97564" y="695738"/>
                <a:ext cx="8627165" cy="4877411"/>
              </a:xfrm>
              <a:prstGeom prst="rect">
                <a:avLst/>
              </a:prstGeom>
              <a:blipFill rotWithShape="0">
                <a:blip r:embed="rId3"/>
                <a:stretch>
                  <a:fillRect l="-106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7" name="Google Shape;297;p19"/>
          <p:cNvSpPr txBox="1">
            <a:spLocks noGrp="1"/>
          </p:cNvSpPr>
          <p:nvPr>
            <p:ph type="sldNum" idx="12"/>
          </p:nvPr>
        </p:nvSpPr>
        <p:spPr>
          <a:xfrm>
            <a:off x="6553200" y="6146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13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      </a:t>
            </a:r>
            <a:r>
              <a:rPr lang="en-US" sz="2400">
                <a:solidFill>
                  <a:schemeClr val="lt1"/>
                </a:solidFill>
              </a:rPr>
              <a:t>Giorgia Piernoli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" name="Rettangolo 1"/>
          <p:cNvSpPr/>
          <p:nvPr/>
        </p:nvSpPr>
        <p:spPr>
          <a:xfrm>
            <a:off x="4395063" y="5659920"/>
            <a:ext cx="474893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it-IT" sz="1000" dirty="0">
                <a:hlinkClick r:id="rId4"/>
              </a:rPr>
              <a:t>Non-Markovian Rewards Expressed in LTL: Guiding Search via Reward Shaping Alberto Camacho,2 Oscar Chen,Scott Sanner,Sheila A. McIlraith</a:t>
            </a:r>
            <a:endParaRPr lang="it-IT" sz="1000" dirty="0"/>
          </a:p>
        </p:txBody>
      </p:sp>
      <p:cxnSp>
        <p:nvCxnSpPr>
          <p:cNvPr id="5" name="Connettore 2 4"/>
          <p:cNvCxnSpPr/>
          <p:nvPr/>
        </p:nvCxnSpPr>
        <p:spPr>
          <a:xfrm>
            <a:off x="5400461" y="3484931"/>
            <a:ext cx="0" cy="238539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/>
          <p:cNvCxnSpPr/>
          <p:nvPr/>
        </p:nvCxnSpPr>
        <p:spPr>
          <a:xfrm>
            <a:off x="5400461" y="4082812"/>
            <a:ext cx="0" cy="238539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magin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103" y="4404025"/>
            <a:ext cx="3326537" cy="3286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0"/>
          <p:cNvSpPr txBox="1">
            <a:spLocks noGrp="1"/>
          </p:cNvSpPr>
          <p:nvPr>
            <p:ph type="title"/>
          </p:nvPr>
        </p:nvSpPr>
        <p:spPr>
          <a:xfrm>
            <a:off x="205448" y="189150"/>
            <a:ext cx="88425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900">
                <a:solidFill>
                  <a:srgbClr val="45818E"/>
                </a:solidFill>
              </a:rPr>
              <a:t>RL for NMRDP with LTL</a:t>
            </a:r>
            <a:r>
              <a:rPr lang="en-US" sz="2900" baseline="-25000">
                <a:solidFill>
                  <a:srgbClr val="45818E"/>
                </a:solidFill>
              </a:rPr>
              <a:t>f</a:t>
            </a:r>
            <a:r>
              <a:rPr lang="en-US" sz="2900">
                <a:solidFill>
                  <a:srgbClr val="45818E"/>
                </a:solidFill>
              </a:rPr>
              <a:t>/LDL</a:t>
            </a:r>
            <a:r>
              <a:rPr lang="en-US" sz="2900" baseline="-25000">
                <a:solidFill>
                  <a:srgbClr val="45818E"/>
                </a:solidFill>
              </a:rPr>
              <a:t>f</a:t>
            </a:r>
            <a:r>
              <a:rPr lang="en-US" sz="2900">
                <a:solidFill>
                  <a:srgbClr val="45818E"/>
                </a:solidFill>
              </a:rPr>
              <a:t> rewards</a:t>
            </a:r>
            <a:endParaRPr sz="2900">
              <a:solidFill>
                <a:srgbClr val="45818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6" name="Google Shape;306;p20"/>
              <p:cNvSpPr txBox="1"/>
              <p:nvPr/>
            </p:nvSpPr>
            <p:spPr>
              <a:xfrm>
                <a:off x="368200" y="826025"/>
                <a:ext cx="8679900" cy="5216400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/>
                <a:r>
                  <a:rPr lang="en-US" sz="2400" dirty="0">
                    <a:highlight>
                      <a:srgbClr val="FFFFFF"/>
                    </a:highlight>
                  </a:rPr>
                  <a:t>		</a:t>
                </a:r>
              </a:p>
              <a:p>
                <a:pPr lvl="0"/>
                <a:r>
                  <a:rPr lang="en-US" sz="2400" dirty="0">
                    <a:highlight>
                      <a:srgbClr val="FFFFFF"/>
                    </a:highlight>
                  </a:rPr>
                  <a:t>		NMRDP </a:t>
                </a:r>
                <a14:m>
                  <m:oMath xmlns:m="http://schemas.openxmlformats.org/officeDocument/2006/math"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</a:rPr>
                      <m:t>𝑀</m:t>
                    </m:r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</a:rPr>
                      <m:t>=&lt;</m:t>
                    </m:r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</a:rPr>
                      <m:t>𝑆</m:t>
                    </m:r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</a:rPr>
                      <m:t>,</m:t>
                    </m:r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</a:rPr>
                      <m:t>𝐴</m:t>
                    </m:r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en-US" sz="2400" b="0" i="1" smtClean="0">
                            <a:highlight>
                              <a:srgbClr val="FFFFFF"/>
                            </a:highlight>
                            <a:latin typeface="Cambria Math" charset="0"/>
                          </a:rPr>
                        </m:ctrlPr>
                      </m:sSubPr>
                      <m:e>
                        <m:r>
                          <a:rPr lang="it-IT" sz="2400" b="0" i="1" smtClean="0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𝑇</m:t>
                        </m:r>
                      </m:e>
                      <m:sub>
                        <m:r>
                          <a:rPr lang="it-IT" sz="2400" b="0" i="1" smtClean="0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𝑟</m:t>
                        </m:r>
                      </m:sub>
                    </m:sSub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</a:rPr>
                      <m:t>,</m:t>
                    </m:r>
                    <m:d>
                      <m:dPr>
                        <m:begChr m:val="{"/>
                        <m:endChr m:val="}"/>
                        <m:ctrlPr>
                          <a:rPr lang="it-IT" sz="24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it-IT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𝜑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latin typeface="Cambria Math" charset="0"/>
                          </a:rPr>
                          <m:t>)</m:t>
                        </m:r>
                      </m:e>
                    </m:d>
                    <m:f>
                      <m:fPr>
                        <m:type m:val="noBar"/>
                        <m:ctrlPr>
                          <a:rPr lang="it-IT" sz="24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charset="0"/>
                          </a:rPr>
                          <m:t>𝑚</m:t>
                        </m:r>
                      </m:num>
                      <m:den>
                        <m:r>
                          <a:rPr lang="en-US" sz="2400" i="1">
                            <a:latin typeface="Cambria Math" charset="0"/>
                          </a:rPr>
                          <m:t>𝑖</m:t>
                        </m:r>
                        <m:r>
                          <a:rPr lang="en-US" sz="2400" i="1">
                            <a:latin typeface="Cambria Math" charset="0"/>
                          </a:rPr>
                          <m:t>=1</m:t>
                        </m:r>
                      </m:den>
                    </m:f>
                  </m:oMath>
                </a14:m>
                <a:r>
                  <a:rPr lang="en-US" sz="2400" dirty="0">
                    <a:highlight>
                      <a:srgbClr val="FFFFFF"/>
                    </a:highlight>
                  </a:rPr>
                  <a:t>&gt;</a:t>
                </a:r>
              </a:p>
              <a:p>
                <a:pPr lvl="0"/>
                <a:endParaRPr lang="en-US" sz="2400" dirty="0">
                  <a:highlight>
                    <a:srgbClr val="FFFFFF"/>
                  </a:highlight>
                </a:endParaRPr>
              </a:p>
              <a:p>
                <a:pPr lvl="0"/>
                <a:endParaRPr lang="en-US" sz="2400" dirty="0">
                  <a:highlight>
                    <a:srgbClr val="FFFFFF"/>
                  </a:highlight>
                </a:endParaRPr>
              </a:p>
              <a:p>
                <a:r>
                  <a:rPr lang="en-US" sz="2400" dirty="0">
                    <a:highlight>
                      <a:srgbClr val="FFFFFF"/>
                    </a:highlight>
                  </a:rPr>
                  <a:t>		MDP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charset="0"/>
                          </a:rPr>
                          <m:t>𝑀</m:t>
                        </m:r>
                      </m:e>
                      <m:sup>
                        <m:r>
                          <a:rPr lang="en-US" sz="2400" i="1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en-US" sz="2400" i="1">
                        <a:latin typeface="Cambria Math" charset="0"/>
                      </a:rPr>
                      <m:t>=&lt;</m:t>
                    </m:r>
                    <m:sSup>
                      <m:sSupPr>
                        <m:ctrlPr>
                          <a:rPr lang="en-US" sz="24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charset="0"/>
                          </a:rPr>
                          <m:t>𝑆</m:t>
                        </m:r>
                      </m:e>
                      <m:sup>
                        <m:r>
                          <a:rPr lang="en-US" sz="2400" i="1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en-US" sz="2400" i="1">
                        <a:latin typeface="Cambria Math" charset="0"/>
                      </a:rPr>
                      <m:t>,</m:t>
                    </m:r>
                    <m:r>
                      <a:rPr lang="en-US" sz="2400" i="1">
                        <a:latin typeface="Cambria Math" charset="0"/>
                      </a:rPr>
                      <m:t>𝐴</m:t>
                    </m:r>
                    <m:r>
                      <a:rPr lang="en-US" sz="2400" i="1">
                        <a:latin typeface="Cambria Math" charset="0"/>
                      </a:rPr>
                      <m:t>,</m:t>
                    </m:r>
                    <m:sSup>
                      <m:sSupPr>
                        <m:ctrlPr>
                          <a:rPr lang="en-US" sz="24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charset="0"/>
                          </a:rPr>
                          <m:t>𝑇𝑟</m:t>
                        </m:r>
                      </m:e>
                      <m:sup>
                        <m:r>
                          <a:rPr lang="en-US" sz="2400" i="1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en-US" sz="2400" i="1">
                        <a:latin typeface="Cambria Math" charset="0"/>
                      </a:rPr>
                      <m:t>,</m:t>
                    </m:r>
                    <m:sSup>
                      <m:sSupPr>
                        <m:ctrlPr>
                          <a:rPr lang="en-US" sz="24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charset="0"/>
                          </a:rPr>
                          <m:t>𝑅</m:t>
                        </m:r>
                      </m:e>
                      <m:sup>
                        <m:r>
                          <a:rPr lang="en-US" sz="2400" i="1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en-US" sz="2400" i="1">
                        <a:latin typeface="Cambria Math" charset="0"/>
                      </a:rPr>
                      <m:t>&gt;</m:t>
                    </m:r>
                  </m:oMath>
                </a14:m>
                <a:endParaRPr lang="en-US" sz="2400" dirty="0">
                  <a:highlight>
                    <a:srgbClr val="FFFFFF"/>
                  </a:highlight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2400" dirty="0">
                  <a:highlight>
                    <a:srgbClr val="FFFFFF"/>
                  </a:highlight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2400" dirty="0">
                  <a:highlight>
                    <a:srgbClr val="FFFFFF"/>
                  </a:highlight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2400" dirty="0">
                  <a:highlight>
                    <a:srgbClr val="FFFFFF"/>
                  </a:highlight>
                </a:endParaRPr>
              </a:p>
              <a:p>
                <a:pPr lvl="0"/>
                <a:r>
                  <a:rPr lang="en-US" sz="2400" u="sng" dirty="0">
                    <a:highlight>
                      <a:srgbClr val="FFFFFF"/>
                    </a:highlight>
                  </a:rPr>
                  <a:t>Theorem 3</a:t>
                </a:r>
                <a:r>
                  <a:rPr lang="en-US" sz="2400" dirty="0">
                    <a:highlight>
                      <a:srgbClr val="FFFFFF"/>
                    </a:highlight>
                  </a:rPr>
                  <a:t>: </a:t>
                </a:r>
                <a:r>
                  <a:rPr lang="en-US" sz="2400" i="1" dirty="0">
                    <a:highlight>
                      <a:srgbClr val="FFFFFF"/>
                    </a:highlight>
                  </a:rPr>
                  <a:t>RL for </a:t>
                </a:r>
                <a:r>
                  <a:rPr lang="en-US" sz="2400" i="1" dirty="0" err="1">
                    <a:highlight>
                      <a:srgbClr val="FFFFFF"/>
                    </a:highlight>
                  </a:rPr>
                  <a:t>LTL</a:t>
                </a:r>
                <a:r>
                  <a:rPr lang="en-US" sz="2400" i="1" baseline="-25000" dirty="0" err="1">
                    <a:highlight>
                      <a:srgbClr val="FFFFFF"/>
                    </a:highlight>
                  </a:rPr>
                  <a:t>f</a:t>
                </a:r>
                <a:r>
                  <a:rPr lang="en-US" sz="2400" i="1" baseline="-25000" dirty="0">
                    <a:highlight>
                      <a:srgbClr val="FFFFFF"/>
                    </a:highlight>
                  </a:rPr>
                  <a:t>  </a:t>
                </a:r>
                <a:r>
                  <a:rPr lang="en-US" sz="2400" i="1" dirty="0">
                    <a:highlight>
                      <a:srgbClr val="FFFFFF"/>
                    </a:highlight>
                  </a:rPr>
                  <a:t>/ </a:t>
                </a:r>
                <a:r>
                  <a:rPr lang="en-US" sz="2400" i="1" dirty="0" err="1">
                    <a:highlight>
                      <a:srgbClr val="FFFFFF"/>
                    </a:highlight>
                  </a:rPr>
                  <a:t>LDL</a:t>
                </a:r>
                <a:r>
                  <a:rPr lang="en-US" sz="2400" i="1" baseline="-25000" dirty="0" err="1">
                    <a:highlight>
                      <a:srgbClr val="FFFFFF"/>
                    </a:highlight>
                  </a:rPr>
                  <a:t>f</a:t>
                </a:r>
                <a:r>
                  <a:rPr lang="en-US" sz="2400" i="1" dirty="0">
                    <a:highlight>
                      <a:srgbClr val="FFFFFF"/>
                    </a:highlight>
                  </a:rPr>
                  <a:t> rewards over an NMRDP M with the properties expressed before, can be reduced to RL over the MDP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charset="0"/>
                          </a:rPr>
                          <m:t>𝑀</m:t>
                        </m:r>
                      </m:e>
                      <m:sup>
                        <m:r>
                          <a:rPr lang="en-US" sz="2400" i="1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en-US" sz="2400" i="1">
                        <a:latin typeface="Cambria Math" charset="0"/>
                      </a:rPr>
                      <m:t>=&lt;</m:t>
                    </m:r>
                    <m:sSup>
                      <m:sSupPr>
                        <m:ctrlPr>
                          <a:rPr lang="en-US" sz="24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charset="0"/>
                          </a:rPr>
                          <m:t>𝑆</m:t>
                        </m:r>
                      </m:e>
                      <m:sup>
                        <m:r>
                          <a:rPr lang="en-US" sz="2400" i="1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en-US" sz="2400" i="1">
                        <a:latin typeface="Cambria Math" charset="0"/>
                      </a:rPr>
                      <m:t>,</m:t>
                    </m:r>
                    <m:r>
                      <a:rPr lang="en-US" sz="2400" i="1">
                        <a:latin typeface="Cambria Math" charset="0"/>
                      </a:rPr>
                      <m:t>𝐴</m:t>
                    </m:r>
                    <m:r>
                      <a:rPr lang="en-US" sz="2400" i="1">
                        <a:latin typeface="Cambria Math" charset="0"/>
                      </a:rPr>
                      <m:t>,</m:t>
                    </m:r>
                    <m:sSup>
                      <m:sSupPr>
                        <m:ctrlPr>
                          <a:rPr lang="en-US" sz="24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charset="0"/>
                          </a:rPr>
                          <m:t>𝑇𝑟</m:t>
                        </m:r>
                      </m:e>
                      <m:sup>
                        <m:r>
                          <a:rPr lang="en-US" sz="2400" i="1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en-US" sz="2400" i="1">
                        <a:latin typeface="Cambria Math" charset="0"/>
                      </a:rPr>
                      <m:t>,</m:t>
                    </m:r>
                    <m:sSup>
                      <m:sSupPr>
                        <m:ctrlPr>
                          <a:rPr lang="en-US" sz="24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charset="0"/>
                          </a:rPr>
                          <m:t>𝑅</m:t>
                        </m:r>
                      </m:e>
                      <m:sup>
                        <m:r>
                          <a:rPr lang="en-US" sz="2400" i="1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en-US" sz="2400" i="1">
                        <a:latin typeface="Cambria Math" charset="0"/>
                      </a:rPr>
                      <m:t>&gt;</m:t>
                    </m:r>
                  </m:oMath>
                </a14:m>
                <a:r>
                  <a:rPr lang="en-US" sz="2400" i="1" dirty="0">
                    <a:highlight>
                      <a:srgbClr val="FFFFFF"/>
                    </a:highlight>
                  </a:rPr>
                  <a:t> 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charset="0"/>
                          </a:rPr>
                          <m:t>𝑇𝑟</m:t>
                        </m:r>
                      </m:e>
                      <m:sup>
                        <m:r>
                          <a:rPr lang="en-US" sz="2400" i="1">
                            <a:latin typeface="Cambria Math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sz="2400" i="1" dirty="0">
                    <a:highlight>
                      <a:srgbClr val="FFFFFF"/>
                    </a:highlight>
                  </a:rPr>
                  <a:t> and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charset="0"/>
                          </a:rPr>
                          <m:t>𝑅</m:t>
                        </m:r>
                      </m:e>
                      <m:sup>
                        <m:r>
                          <a:rPr lang="en-US" sz="2400" i="1">
                            <a:latin typeface="Cambria Math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sz="2400" i="1" dirty="0">
                    <a:highlight>
                      <a:srgbClr val="FFFFFF"/>
                    </a:highlight>
                  </a:rPr>
                  <a:t> hidden to the learning agent.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2400" i="1" dirty="0">
                  <a:highlight>
                    <a:srgbClr val="FFFFFF"/>
                  </a:highlight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i="1" dirty="0">
                  <a:highlight>
                    <a:srgbClr val="FFFFFF"/>
                  </a:highlight>
                </a:endParaRPr>
              </a:p>
            </p:txBody>
          </p:sp>
        </mc:Choice>
        <mc:Fallback xmlns="">
          <p:sp>
            <p:nvSpPr>
              <p:cNvPr id="306" name="Google Shape;306;p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8200" y="826025"/>
                <a:ext cx="8679900" cy="5216400"/>
              </a:xfrm>
              <a:prstGeom prst="rect">
                <a:avLst/>
              </a:prstGeom>
              <a:blipFill rotWithShape="0">
                <a:blip r:embed="rId3"/>
                <a:stretch>
                  <a:fillRect l="-982" r="-1823"/>
                </a:stretch>
              </a:blip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3" name="Google Shape;313;p20"/>
          <p:cNvSpPr txBox="1">
            <a:spLocks noGrp="1"/>
          </p:cNvSpPr>
          <p:nvPr>
            <p:ph type="sldNum" idx="12"/>
          </p:nvPr>
        </p:nvSpPr>
        <p:spPr>
          <a:xfrm>
            <a:off x="6553200" y="6146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2" name="Segnaposto data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14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dirty="0"/>
              <a:t>	      </a:t>
            </a:r>
            <a:r>
              <a:rPr lang="en-US" sz="2400" dirty="0">
                <a:solidFill>
                  <a:schemeClr val="lt1"/>
                </a:solidFill>
              </a:rPr>
              <a:t>Sara </a:t>
            </a:r>
            <a:r>
              <a:rPr lang="en-US" sz="2400" dirty="0" err="1">
                <a:solidFill>
                  <a:schemeClr val="lt1"/>
                </a:solidFill>
              </a:rPr>
              <a:t>Tozzo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" name="Rettangolo 2"/>
          <p:cNvSpPr/>
          <p:nvPr/>
        </p:nvSpPr>
        <p:spPr>
          <a:xfrm>
            <a:off x="4493446" y="5540615"/>
            <a:ext cx="4572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De Giacomo, Iocchi, Favorito and Patrizi,  </a:t>
            </a:r>
            <a:endParaRPr lang="en" sz="1000" i="1" dirty="0">
              <a:solidFill>
                <a:schemeClr val="accent1"/>
              </a:solidFill>
            </a:endParaRPr>
          </a:p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Foundations for Restraining Bolts: Reinforcement Learning with LTLf/LDLf restraining specifications. 2019</a:t>
            </a:r>
            <a:r>
              <a:rPr lang="en" sz="1000" i="1" dirty="0">
                <a:solidFill>
                  <a:schemeClr val="accent1"/>
                </a:solidFill>
              </a:rPr>
              <a:t> </a:t>
            </a:r>
            <a:endParaRPr lang="it-IT" sz="1000" dirty="0"/>
          </a:p>
        </p:txBody>
      </p:sp>
      <p:cxnSp>
        <p:nvCxnSpPr>
          <p:cNvPr id="5" name="Connettore 2 4"/>
          <p:cNvCxnSpPr/>
          <p:nvPr/>
        </p:nvCxnSpPr>
        <p:spPr>
          <a:xfrm>
            <a:off x="4366286" y="1858617"/>
            <a:ext cx="0" cy="447261"/>
          </a:xfrm>
          <a:prstGeom prst="straightConnector1">
            <a:avLst/>
          </a:prstGeom>
          <a:ln w="34925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1"/>
          <p:cNvSpPr txBox="1">
            <a:spLocks noGrp="1"/>
          </p:cNvSpPr>
          <p:nvPr>
            <p:ph type="title"/>
          </p:nvPr>
        </p:nvSpPr>
        <p:spPr>
          <a:xfrm>
            <a:off x="205448" y="189150"/>
            <a:ext cx="88425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900" dirty="0">
                <a:solidFill>
                  <a:srgbClr val="45818E"/>
                </a:solidFill>
              </a:rPr>
              <a:t>RL with </a:t>
            </a:r>
            <a:r>
              <a:rPr lang="en-US" sz="2900" dirty="0" err="1">
                <a:solidFill>
                  <a:srgbClr val="45818E"/>
                </a:solidFill>
              </a:rPr>
              <a:t>LTL</a:t>
            </a:r>
            <a:r>
              <a:rPr lang="en-US" sz="2900" baseline="-25000" dirty="0" err="1">
                <a:solidFill>
                  <a:srgbClr val="45818E"/>
                </a:solidFill>
              </a:rPr>
              <a:t>f</a:t>
            </a:r>
            <a:r>
              <a:rPr lang="en-US" sz="2900" baseline="-25000" dirty="0">
                <a:solidFill>
                  <a:srgbClr val="45818E"/>
                </a:solidFill>
              </a:rPr>
              <a:t> </a:t>
            </a:r>
            <a:r>
              <a:rPr lang="en-US" sz="2900" dirty="0">
                <a:solidFill>
                  <a:srgbClr val="45818E"/>
                </a:solidFill>
              </a:rPr>
              <a:t>/</a:t>
            </a:r>
            <a:r>
              <a:rPr lang="en-US" sz="2900" dirty="0" err="1">
                <a:solidFill>
                  <a:srgbClr val="45818E"/>
                </a:solidFill>
              </a:rPr>
              <a:t>LDL</a:t>
            </a:r>
            <a:r>
              <a:rPr lang="en-US" sz="2900" baseline="-25000" dirty="0" err="1">
                <a:solidFill>
                  <a:srgbClr val="45818E"/>
                </a:solidFill>
              </a:rPr>
              <a:t>f</a:t>
            </a:r>
            <a:r>
              <a:rPr lang="en-US" sz="2900" dirty="0">
                <a:solidFill>
                  <a:srgbClr val="45818E"/>
                </a:solidFill>
              </a:rPr>
              <a:t> restraining specifications</a:t>
            </a:r>
            <a:endParaRPr sz="2900" dirty="0">
              <a:solidFill>
                <a:srgbClr val="45818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2" name="Google Shape;322;p21"/>
              <p:cNvSpPr txBox="1"/>
              <p:nvPr/>
            </p:nvSpPr>
            <p:spPr>
              <a:xfrm>
                <a:off x="313500" y="816086"/>
                <a:ext cx="8472691" cy="39348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2400"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 dirty="0"/>
                  <a:t>We are given:</a:t>
                </a:r>
              </a:p>
              <a:p>
                <a:pPr marL="457200" lvl="0" indent="-381000">
                  <a:buClr>
                    <a:srgbClr val="45818E"/>
                  </a:buClr>
                  <a:buSzPts val="2400"/>
                  <a:buChar char="●"/>
                </a:pPr>
                <a:r>
                  <a:rPr lang="en-US" sz="2400" dirty="0"/>
                  <a:t>A learning agent modeled by the MDP </a:t>
                </a:r>
              </a:p>
              <a:p>
                <a:pPr marL="76200" lvl="0">
                  <a:buClr>
                    <a:srgbClr val="45818E"/>
                  </a:buClr>
                  <a:buSzPts val="2400"/>
                </a:pPr>
                <a:r>
                  <a:rPr lang="en-US" sz="2400" dirty="0"/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𝑀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𝑎𝑔</m:t>
                        </m:r>
                      </m:sub>
                    </m:sSub>
                    <m:r>
                      <a:rPr lang="en-US" sz="2400" i="1">
                        <a:latin typeface="Cambria Math" charset="0"/>
                      </a:rPr>
                      <m:t>= &lt;</m:t>
                    </m:r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𝑆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𝑎𝑔</m:t>
                        </m:r>
                      </m:sub>
                    </m:sSub>
                    <m:r>
                      <a:rPr lang="en-US" sz="2400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𝐴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𝑎𝑔</m:t>
                        </m:r>
                      </m:sub>
                    </m:sSub>
                    <m:r>
                      <a:rPr lang="en-US" sz="2400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𝑇𝑟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𝑎𝑔</m:t>
                        </m:r>
                      </m:sub>
                    </m:sSub>
                    <m:r>
                      <a:rPr lang="en-US" sz="2400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𝑅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𝑎𝑔</m:t>
                        </m:r>
                      </m:sub>
                    </m:sSub>
                    <m:r>
                      <a:rPr lang="en-US" sz="2400" i="1">
                        <a:latin typeface="Cambria Math" charset="0"/>
                      </a:rPr>
                      <m:t>&gt;</m:t>
                    </m:r>
                  </m:oMath>
                </a14:m>
                <a:r>
                  <a:rPr lang="en-US" sz="2400" dirty="0">
                    <a:effectLst/>
                  </a:rPr>
                  <a:t> </a:t>
                </a:r>
                <a:endParaRPr lang="en-US" sz="2400" dirty="0"/>
              </a:p>
              <a:p>
                <a:pPr marL="457200" lvl="0" indent="-381000">
                  <a:buClr>
                    <a:srgbClr val="45818E"/>
                  </a:buClr>
                  <a:buSzPts val="2400"/>
                  <a:buChar char="●"/>
                </a:pP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𝑅𝐵</m:t>
                    </m:r>
                    <m:r>
                      <a:rPr lang="en-US" sz="2400" i="1">
                        <a:latin typeface="Cambria Math" charset="0"/>
                      </a:rPr>
                      <m:t>= &lt;</m:t>
                    </m:r>
                    <m:r>
                      <a:rPr lang="en-US" sz="2400" i="1">
                        <a:latin typeface="Cambria Math" charset="0"/>
                      </a:rPr>
                      <m:t>ℒ</m:t>
                    </m:r>
                    <m:r>
                      <a:rPr lang="en-US" sz="2400" i="1">
                        <a:latin typeface="Cambria Math" charset="0"/>
                      </a:rPr>
                      <m:t>, </m:t>
                    </m:r>
                    <m:d>
                      <m:dPr>
                        <m:begChr m:val="{"/>
                        <m:endChr m:val="}"/>
                        <m:ctrlPr>
                          <a:rPr lang="it-IT" sz="24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it-IT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𝜑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latin typeface="Cambria Math" charset="0"/>
                          </a:rPr>
                          <m:t>)</m:t>
                        </m:r>
                      </m:e>
                    </m:d>
                    <m:f>
                      <m:fPr>
                        <m:type m:val="noBar"/>
                        <m:ctrlPr>
                          <a:rPr lang="it-IT" sz="24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charset="0"/>
                          </a:rPr>
                          <m:t>𝑚</m:t>
                        </m:r>
                      </m:num>
                      <m:den>
                        <m:r>
                          <a:rPr lang="en-US" sz="2400" i="1">
                            <a:latin typeface="Cambria Math" charset="0"/>
                          </a:rPr>
                          <m:t>𝑖</m:t>
                        </m:r>
                        <m:r>
                          <a:rPr lang="en-US" sz="2400" i="1">
                            <a:latin typeface="Cambria Math" charset="0"/>
                          </a:rPr>
                          <m:t>=1</m:t>
                        </m:r>
                      </m:den>
                    </m:f>
                    <m:r>
                      <a:rPr lang="en-US" sz="2400" i="1">
                        <a:latin typeface="Cambria Math" charset="0"/>
                      </a:rPr>
                      <m:t>&gt;</m:t>
                    </m:r>
                  </m:oMath>
                </a14:m>
                <a:r>
                  <a:rPr lang="en-US" sz="2400" dirty="0"/>
                  <a:t> where:</a:t>
                </a:r>
              </a:p>
              <a:p>
                <a:pPr marL="1828800" lvl="3" indent="-381000">
                  <a:buClr>
                    <a:srgbClr val="45818E"/>
                  </a:buClr>
                  <a:buSzPts val="2400"/>
                  <a:buChar char="●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ℒ</m:t>
                    </m:r>
                  </m:oMath>
                </a14:m>
                <a:r>
                  <a:rPr lang="en-US" sz="2400" dirty="0"/>
                  <a:t> is the set of possible </a:t>
                </a:r>
                <a:r>
                  <a:rPr lang="en-US" sz="2400" dirty="0" err="1"/>
                  <a:t>fluents</a:t>
                </a:r>
                <a:r>
                  <a:rPr lang="en-US" sz="2400" dirty="0"/>
                  <a:t>’ configurations</a:t>
                </a:r>
              </a:p>
              <a:p>
                <a:pPr marL="1828800" lvl="3" indent="-381000">
                  <a:buClr>
                    <a:srgbClr val="45818E"/>
                  </a:buClr>
                  <a:buSzPts val="2400"/>
                  <a:buChar char="●"/>
                </a:pP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it-IT" sz="24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it-IT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𝜑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latin typeface="Cambria Math" charset="0"/>
                          </a:rPr>
                          <m:t>)</m:t>
                        </m:r>
                      </m:e>
                    </m:d>
                    <m:f>
                      <m:fPr>
                        <m:type m:val="noBar"/>
                        <m:ctrlPr>
                          <a:rPr lang="it-IT" sz="24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charset="0"/>
                          </a:rPr>
                          <m:t>𝑚</m:t>
                        </m:r>
                      </m:num>
                      <m:den>
                        <m:r>
                          <a:rPr lang="en-US" sz="2400" i="1">
                            <a:latin typeface="Cambria Math" charset="0"/>
                          </a:rPr>
                          <m:t>𝑖</m:t>
                        </m:r>
                        <m:r>
                          <a:rPr lang="en-US" sz="2400" i="1">
                            <a:latin typeface="Cambria Math" charset="0"/>
                          </a:rPr>
                          <m:t>=1</m:t>
                        </m:r>
                      </m:den>
                    </m:f>
                  </m:oMath>
                </a14:m>
                <a:r>
                  <a:rPr lang="it-IT" sz="2400" dirty="0">
                    <a:effectLst/>
                  </a:rPr>
                  <a:t> </a:t>
                </a:r>
                <a:r>
                  <a:rPr lang="en-US" sz="2400" dirty="0"/>
                  <a:t>is a set of restraining specifications with:</a:t>
                </a:r>
              </a:p>
              <a:p>
                <a:pPr marL="2286000" lvl="4" indent="-381000">
                  <a:buSzPts val="2400"/>
                  <a:buChar char="○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𝜑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it-IT" sz="2400" i="1" smtClean="0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400" dirty="0"/>
                  <a:t>an </a:t>
                </a:r>
                <a:r>
                  <a:rPr lang="en-US" sz="2400" dirty="0" err="1"/>
                  <a:t>LTL</a:t>
                </a:r>
                <a:r>
                  <a:rPr lang="en-US" sz="2400" baseline="-25000" dirty="0" err="1"/>
                  <a:t>f</a:t>
                </a:r>
                <a:r>
                  <a:rPr lang="en-US" sz="2400" dirty="0"/>
                  <a:t>/</a:t>
                </a:r>
                <a:r>
                  <a:rPr lang="en-US" sz="2400" dirty="0" err="1"/>
                  <a:t>LDL</a:t>
                </a:r>
                <a:r>
                  <a:rPr lang="en-US" sz="2400" baseline="-25000" dirty="0" err="1"/>
                  <a:t>f</a:t>
                </a:r>
                <a:r>
                  <a:rPr lang="en-US" sz="2400" dirty="0"/>
                  <a:t> </a:t>
                </a:r>
                <a:r>
                  <a:rPr lang="en-US" sz="2400" dirty="0" smtClean="0"/>
                  <a:t>formula</a:t>
                </a:r>
                <a:endParaRPr lang="en-US" sz="2400" dirty="0"/>
              </a:p>
              <a:p>
                <a:pPr marL="2286000" lvl="4" indent="-381000">
                  <a:buSzPts val="2400"/>
                  <a:buChar char="○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𝑟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 the reward associated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𝜑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400" dirty="0"/>
              </a:p>
              <a:p>
                <a:pPr marL="2286000" lvl="4" indent="-381000" algn="l" rtl="0">
                  <a:spcBef>
                    <a:spcPts val="0"/>
                  </a:spcBef>
                  <a:spcAft>
                    <a:spcPts val="0"/>
                  </a:spcAft>
                  <a:buSzPts val="2400"/>
                  <a:buChar char="○"/>
                </a:pPr>
                <a:endParaRPr lang="en-US" sz="2400"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dirty="0"/>
              </a:p>
            </p:txBody>
          </p:sp>
        </mc:Choice>
        <mc:Fallback xmlns="">
          <p:sp>
            <p:nvSpPr>
              <p:cNvPr id="322" name="Google Shape;322;p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500" y="816086"/>
                <a:ext cx="8472691" cy="3934818"/>
              </a:xfrm>
              <a:prstGeom prst="rect">
                <a:avLst/>
              </a:prstGeom>
              <a:blipFill rotWithShape="0">
                <a:blip r:embed="rId3"/>
                <a:stretch>
                  <a:fillRect l="-1079" r="-863" b="-604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2" name="Google Shape;332;p21"/>
          <p:cNvSpPr txBox="1">
            <a:spLocks noGrp="1"/>
          </p:cNvSpPr>
          <p:nvPr>
            <p:ph type="sldNum" idx="12"/>
          </p:nvPr>
        </p:nvSpPr>
        <p:spPr>
          <a:xfrm>
            <a:off x="6553200" y="6146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2" name="Segnaposto data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18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dirty="0"/>
              <a:t>	      </a:t>
            </a:r>
            <a:r>
              <a:rPr lang="en-US" sz="2400" dirty="0">
                <a:solidFill>
                  <a:schemeClr val="lt1"/>
                </a:solidFill>
              </a:rPr>
              <a:t>Sara </a:t>
            </a:r>
            <a:r>
              <a:rPr lang="en-US" sz="2400" dirty="0" err="1">
                <a:solidFill>
                  <a:schemeClr val="lt1"/>
                </a:solidFill>
              </a:rPr>
              <a:t>Tozzo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7" name="Rettangolo 16"/>
          <p:cNvSpPr/>
          <p:nvPr/>
        </p:nvSpPr>
        <p:spPr>
          <a:xfrm>
            <a:off x="4493446" y="5550554"/>
            <a:ext cx="4572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De Giacomo, Iocchi, Favorito and Patrizi,  </a:t>
            </a:r>
            <a:endParaRPr lang="en" sz="1000" i="1" dirty="0">
              <a:solidFill>
                <a:schemeClr val="accent1"/>
              </a:solidFill>
            </a:endParaRPr>
          </a:p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Foundations for Restraining Bolts: Reinforcement Learning with LTLf/LDLf restraining specifications. 2019</a:t>
            </a:r>
            <a:r>
              <a:rPr lang="en" sz="1000" i="1" dirty="0">
                <a:solidFill>
                  <a:schemeClr val="accent1"/>
                </a:solidFill>
              </a:rPr>
              <a:t> </a:t>
            </a:r>
            <a:endParaRPr lang="it-IT" sz="1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3"/>
          <p:cNvSpPr txBox="1">
            <a:spLocks noGrp="1"/>
          </p:cNvSpPr>
          <p:nvPr>
            <p:ph type="title"/>
          </p:nvPr>
        </p:nvSpPr>
        <p:spPr>
          <a:xfrm>
            <a:off x="150750" y="176931"/>
            <a:ext cx="88425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900">
                <a:solidFill>
                  <a:srgbClr val="45818E"/>
                </a:solidFill>
              </a:rPr>
              <a:t>Learning Agent and Restraining Bolt</a:t>
            </a:r>
            <a:endParaRPr sz="2900">
              <a:solidFill>
                <a:srgbClr val="45818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9" name="Google Shape;359;p23"/>
              <p:cNvSpPr txBox="1"/>
              <p:nvPr/>
            </p:nvSpPr>
            <p:spPr>
              <a:xfrm>
                <a:off x="313500" y="826025"/>
                <a:ext cx="8517000" cy="521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/>
                <a:endParaRPr lang="en-US" sz="2400" dirty="0"/>
              </a:p>
              <a:p>
                <a:pPr lvl="0"/>
                <a:endParaRPr lang="en-US" sz="2400" dirty="0"/>
              </a:p>
              <a:p>
                <a:pPr lvl="0"/>
                <a:endParaRPr lang="en-US" sz="2400" dirty="0"/>
              </a:p>
              <a:p>
                <a:pPr lvl="0"/>
                <a:endParaRPr lang="en-US" sz="2400" dirty="0"/>
              </a:p>
              <a:p>
                <a:pPr lvl="0"/>
                <a:endParaRPr lang="en-US" sz="2400" dirty="0"/>
              </a:p>
              <a:p>
                <a:pPr lvl="0"/>
                <a:endParaRPr lang="en-US" sz="2400" dirty="0"/>
              </a:p>
              <a:p>
                <a:pPr lvl="0"/>
                <a:endParaRPr lang="en-US" sz="2400" dirty="0"/>
              </a:p>
              <a:p>
                <a:pPr lvl="0"/>
                <a:endParaRPr lang="en-US" sz="2400" dirty="0"/>
              </a:p>
              <a:p>
                <a:pPr lvl="0"/>
                <a:endParaRPr lang="en-US" sz="2400" dirty="0"/>
              </a:p>
              <a:p>
                <a:pPr lvl="0"/>
                <a:endParaRPr lang="en-US" sz="2400" dirty="0"/>
              </a:p>
              <a:p>
                <a:pPr lvl="0"/>
                <a:r>
                  <a:rPr lang="en-US" sz="2400" dirty="0"/>
                  <a:t>The agent receives </a:t>
                </a:r>
                <a:r>
                  <a:rPr lang="en-US" sz="2400" b="1" u="sng" dirty="0"/>
                  <a:t>reward</a:t>
                </a:r>
                <a:r>
                  <a:rPr lang="en-US" sz="2400" dirty="0"/>
                  <a:t> based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𝑅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𝑎𝑔</m:t>
                        </m:r>
                      </m:sub>
                    </m:sSub>
                  </m:oMath>
                </a14:m>
                <a:r>
                  <a:rPr lang="en-US" sz="2400" dirty="0"/>
                  <a:t>and the pairs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𝜑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it-IT" sz="2400" dirty="0"/>
              </a:p>
              <a:p>
                <a:pPr lvl="0"/>
                <a:endParaRPr lang="it-IT" sz="2400" i="1" dirty="0">
                  <a:latin typeface="Cambria Math" charset="0"/>
                </a:endParaRPr>
              </a:p>
              <a:p>
                <a:pPr lvl="0"/>
                <a:r>
                  <a:rPr lang="en-US" sz="2400" dirty="0">
                    <a:latin typeface="+mj-lt"/>
                  </a:rPr>
                  <a:t>Solution</a:t>
                </a:r>
                <a:r>
                  <a:rPr lang="en-US" sz="2400" dirty="0">
                    <a:latin typeface="Cambria Math" charset="0"/>
                  </a:rPr>
                  <a:t>: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𝜌</m:t>
                        </m:r>
                      </m:e>
                    </m:acc>
                    <m:r>
                      <a:rPr lang="en-US" sz="2400" i="1">
                        <a:latin typeface="Cambria Math" charset="0"/>
                      </a:rPr>
                      <m:t> : </m:t>
                    </m:r>
                    <m:sSup>
                      <m:sSupPr>
                        <m:ctrlPr>
                          <a:rPr lang="en-US" sz="24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it-IT" sz="2400" i="1"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400" i="1">
                            <a:latin typeface="Cambria Math" charset="0"/>
                          </a:rPr>
                          <m:t>…</m:t>
                        </m:r>
                        <m:r>
                          <a:rPr lang="it-IT" sz="2400" i="1"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</a:rPr>
                              <m:t>𝑚</m:t>
                            </m:r>
                          </m:sub>
                        </m:sSub>
                        <m:r>
                          <a:rPr lang="it-IT" sz="2400" i="1"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400" i="1">
                            <a:latin typeface="Cambria Math" charset="0"/>
                          </a:rPr>
                          <m:t>𝑆</m:t>
                        </m:r>
                        <m:r>
                          <a:rPr lang="en-US" sz="2400" i="1">
                            <a:latin typeface="Cambria Math" charset="0"/>
                          </a:rPr>
                          <m:t>)</m:t>
                        </m:r>
                      </m:e>
                      <m:sup>
                        <m:r>
                          <a:rPr lang="en-US" sz="2400" i="1">
                            <a:latin typeface="Cambria Math" charset="0"/>
                          </a:rPr>
                          <m:t>∗</m:t>
                        </m:r>
                      </m:sup>
                    </m:sSup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→</m:t>
                    </m:r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endParaRPr lang="en-US" sz="2400" dirty="0"/>
              </a:p>
              <a:p>
                <a:pPr lvl="0"/>
                <a:r>
                  <a:rPr lang="en-US" sz="2400" dirty="0"/>
                  <a:t>       </a:t>
                </a:r>
              </a:p>
            </p:txBody>
          </p:sp>
        </mc:Choice>
        <mc:Fallback xmlns="">
          <p:sp>
            <p:nvSpPr>
              <p:cNvPr id="359" name="Google Shape;359;p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500" y="826025"/>
                <a:ext cx="8517000" cy="5216400"/>
              </a:xfrm>
              <a:prstGeom prst="rect">
                <a:avLst/>
              </a:prstGeom>
              <a:blipFill>
                <a:blip r:embed="rId3"/>
                <a:stretch>
                  <a:fillRect l="-107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60" name="Google Shape;36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9720" y="762866"/>
            <a:ext cx="7120428" cy="3530838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23"/>
          <p:cNvSpPr txBox="1">
            <a:spLocks noGrp="1"/>
          </p:cNvSpPr>
          <p:nvPr>
            <p:ph type="sldNum" idx="12"/>
          </p:nvPr>
        </p:nvSpPr>
        <p:spPr>
          <a:xfrm>
            <a:off x="6553200" y="6146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2" name="Segnaposto data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11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dirty="0"/>
              <a:t>	      </a:t>
            </a:r>
            <a:r>
              <a:rPr lang="en-US" sz="2400" dirty="0">
                <a:solidFill>
                  <a:schemeClr val="lt1"/>
                </a:solidFill>
              </a:rPr>
              <a:t>Sara </a:t>
            </a:r>
            <a:r>
              <a:rPr lang="en-US" sz="2400" dirty="0" err="1">
                <a:solidFill>
                  <a:schemeClr val="lt1"/>
                </a:solidFill>
              </a:rPr>
              <a:t>Tozzo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0" name="Rettangolo 9"/>
          <p:cNvSpPr/>
          <p:nvPr/>
        </p:nvSpPr>
        <p:spPr>
          <a:xfrm>
            <a:off x="4493446" y="5540615"/>
            <a:ext cx="4572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De Giacomo, Iocchi, Favorito and Patrizi,  </a:t>
            </a:r>
            <a:endParaRPr lang="en" sz="1000" i="1" dirty="0">
              <a:solidFill>
                <a:schemeClr val="accent1"/>
              </a:solidFill>
            </a:endParaRPr>
          </a:p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Foundations for Restraining Bolts: Reinforcement Learning with LTLf/LDLf restraining specifications. 2019</a:t>
            </a:r>
            <a:r>
              <a:rPr lang="en" sz="1000" i="1" dirty="0">
                <a:solidFill>
                  <a:schemeClr val="accent1"/>
                </a:solidFill>
              </a:rPr>
              <a:t> </a:t>
            </a:r>
            <a:endParaRPr lang="it-IT" sz="1000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8" y="1590261"/>
            <a:ext cx="514038" cy="5140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24"/>
          <p:cNvSpPr txBox="1">
            <a:spLocks noGrp="1"/>
          </p:cNvSpPr>
          <p:nvPr>
            <p:ph type="title"/>
          </p:nvPr>
        </p:nvSpPr>
        <p:spPr>
          <a:xfrm>
            <a:off x="222946" y="231842"/>
            <a:ext cx="88425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900" dirty="0">
                <a:solidFill>
                  <a:srgbClr val="45818E"/>
                </a:solidFill>
              </a:rPr>
              <a:t>Main </a:t>
            </a:r>
            <a:r>
              <a:rPr lang="en-US" sz="2900" dirty="0" smtClean="0">
                <a:solidFill>
                  <a:srgbClr val="45818E"/>
                </a:solidFill>
              </a:rPr>
              <a:t>Result</a:t>
            </a:r>
            <a:endParaRPr sz="2900" dirty="0">
              <a:solidFill>
                <a:srgbClr val="45818E"/>
              </a:solidFill>
            </a:endParaRPr>
          </a:p>
        </p:txBody>
      </p:sp>
      <p:sp>
        <p:nvSpPr>
          <p:cNvPr id="373" name="Google Shape;373;p24"/>
          <p:cNvSpPr txBox="1">
            <a:spLocks noGrp="1"/>
          </p:cNvSpPr>
          <p:nvPr>
            <p:ph type="sldNum" idx="12"/>
          </p:nvPr>
        </p:nvSpPr>
        <p:spPr>
          <a:xfrm>
            <a:off x="6553200" y="6146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2" name="Segnaposto data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11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dirty="0"/>
              <a:t>	      </a:t>
            </a:r>
            <a:r>
              <a:rPr lang="en-US" sz="2400" dirty="0">
                <a:solidFill>
                  <a:schemeClr val="lt1"/>
                </a:solidFill>
              </a:rPr>
              <a:t>Sara </a:t>
            </a:r>
            <a:r>
              <a:rPr lang="en-US" sz="2400" dirty="0" err="1">
                <a:solidFill>
                  <a:schemeClr val="lt1"/>
                </a:solidFill>
              </a:rPr>
              <a:t>Tozzo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0" name="Rettangolo 9"/>
          <p:cNvSpPr/>
          <p:nvPr/>
        </p:nvSpPr>
        <p:spPr>
          <a:xfrm>
            <a:off x="4493446" y="5540615"/>
            <a:ext cx="4572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De Giacomo, Iocchi, Favorito and Patrizi,  </a:t>
            </a:r>
            <a:endParaRPr lang="en" sz="1000" i="1" dirty="0">
              <a:solidFill>
                <a:schemeClr val="accent1"/>
              </a:solidFill>
            </a:endParaRPr>
          </a:p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Foundations for Restraining Bolts: Reinforcement Learning with LTLf/LDLf restraining specifications. 2019</a:t>
            </a:r>
            <a:r>
              <a:rPr lang="en" sz="1000" i="1" dirty="0">
                <a:solidFill>
                  <a:schemeClr val="accent1"/>
                </a:solidFill>
              </a:rPr>
              <a:t> </a:t>
            </a:r>
            <a:endParaRPr lang="it-IT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/>
              <p:cNvSpPr txBox="1"/>
              <p:nvPr/>
            </p:nvSpPr>
            <p:spPr>
              <a:xfrm>
                <a:off x="1448662" y="1340987"/>
                <a:ext cx="6813581" cy="3712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400" i="1" dirty="0" err="1" smtClean="0">
                    <a:latin typeface="+mn-lt"/>
                  </a:rPr>
                  <a:t>Theorem</a:t>
                </a:r>
                <a:r>
                  <a:rPr lang="it-IT" sz="2400" i="1" dirty="0" smtClean="0">
                    <a:latin typeface="+mn-lt"/>
                  </a:rPr>
                  <a:t> 6: </a:t>
                </a:r>
                <a:r>
                  <a:rPr lang="it-IT" sz="2400" dirty="0" err="1" smtClean="0">
                    <a:latin typeface="+mn-lt"/>
                  </a:rPr>
                  <a:t>Reinforcement</a:t>
                </a:r>
                <a:r>
                  <a:rPr lang="it-IT" sz="2400" dirty="0" smtClean="0">
                    <a:latin typeface="+mn-lt"/>
                  </a:rPr>
                  <a:t> </a:t>
                </a:r>
                <a:r>
                  <a:rPr lang="it-IT" sz="2400" dirty="0">
                    <a:latin typeface="+mn-lt"/>
                  </a:rPr>
                  <a:t>Learning</a:t>
                </a:r>
                <a:r>
                  <a:rPr lang="en-US" sz="2400" i="1" dirty="0">
                    <a:highlight>
                      <a:srgbClr val="FFFFFF"/>
                    </a:highlight>
                    <a:latin typeface="+mn-lt"/>
                  </a:rPr>
                  <a:t> with </a:t>
                </a:r>
                <a:r>
                  <a:rPr lang="en-US" sz="2400" i="1" dirty="0" err="1">
                    <a:highlight>
                      <a:srgbClr val="FFFFFF"/>
                    </a:highlight>
                    <a:latin typeface="+mn-lt"/>
                  </a:rPr>
                  <a:t>LTL</a:t>
                </a:r>
                <a:r>
                  <a:rPr lang="en-US" sz="2400" i="1" baseline="-25000" dirty="0" err="1">
                    <a:highlight>
                      <a:srgbClr val="FFFFFF"/>
                    </a:highlight>
                    <a:latin typeface="+mn-lt"/>
                  </a:rPr>
                  <a:t>f</a:t>
                </a:r>
                <a:r>
                  <a:rPr lang="en-US" sz="2400" i="1" baseline="-25000" dirty="0">
                    <a:highlight>
                      <a:srgbClr val="FFFFFF"/>
                    </a:highlight>
                    <a:latin typeface="+mn-lt"/>
                  </a:rPr>
                  <a:t>  </a:t>
                </a:r>
                <a:r>
                  <a:rPr lang="en-US" sz="2400" i="1" dirty="0">
                    <a:highlight>
                      <a:srgbClr val="FFFFFF"/>
                    </a:highlight>
                    <a:latin typeface="+mn-lt"/>
                  </a:rPr>
                  <a:t>/ </a:t>
                </a:r>
                <a:r>
                  <a:rPr lang="en-US" sz="2400" i="1" dirty="0" err="1">
                    <a:highlight>
                      <a:srgbClr val="FFFFFF"/>
                    </a:highlight>
                    <a:latin typeface="+mn-lt"/>
                  </a:rPr>
                  <a:t>LDL</a:t>
                </a:r>
                <a:r>
                  <a:rPr lang="en-US" sz="2400" i="1" baseline="-25000" dirty="0" err="1">
                    <a:highlight>
                      <a:srgbClr val="FFFFFF"/>
                    </a:highlight>
                    <a:latin typeface="+mn-lt"/>
                  </a:rPr>
                  <a:t>f</a:t>
                </a:r>
                <a:r>
                  <a:rPr lang="en-US" sz="2400" i="1" dirty="0">
                    <a:highlight>
                      <a:srgbClr val="FFFFFF"/>
                    </a:highlight>
                    <a:latin typeface="+mn-lt"/>
                  </a:rPr>
                  <a:t> restraining specifications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smtClean="0">
                            <a:highlight>
                              <a:srgbClr val="FFFFFF"/>
                            </a:highlight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it-IT" sz="2400" b="0" i="1" smtClean="0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𝑀</m:t>
                        </m:r>
                      </m:e>
                      <m:sub>
                        <m:r>
                          <a:rPr lang="it-IT" sz="2400" b="0" i="1" smtClean="0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𝑎𝑔</m:t>
                        </m:r>
                      </m:sub>
                      <m:sup>
                        <m:r>
                          <a:rPr lang="it-IT" sz="2400" b="0" i="1" smtClean="0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𝑟𝑏</m:t>
                        </m:r>
                      </m:sup>
                    </m:sSubSup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</a:rPr>
                      <m:t>=&lt;</m:t>
                    </m:r>
                    <m:sSub>
                      <m:sSubPr>
                        <m:ctrlPr>
                          <a:rPr lang="en-US" sz="2400" b="0" i="1" smtClean="0">
                            <a:highlight>
                              <a:srgbClr val="FFFFFF"/>
                            </a:highlight>
                            <a:latin typeface="Cambria Math" charset="0"/>
                          </a:rPr>
                        </m:ctrlPr>
                      </m:sSubPr>
                      <m:e>
                        <m:r>
                          <a:rPr lang="it-IT" sz="2400" b="0" i="1" smtClean="0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𝑀</m:t>
                        </m:r>
                      </m:e>
                      <m:sub>
                        <m:r>
                          <a:rPr lang="it-IT" sz="2400" b="0" i="1" smtClean="0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𝑎𝑔</m:t>
                        </m:r>
                        <m:r>
                          <a:rPr lang="it-IT" sz="2400" b="0" i="1" smtClean="0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,</m:t>
                        </m:r>
                      </m:sub>
                    </m:sSub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</a:rPr>
                      <m:t>𝑅𝐵</m:t>
                    </m:r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</a:rPr>
                      <m:t>&gt;</m:t>
                    </m:r>
                  </m:oMath>
                </a14:m>
                <a:r>
                  <a:rPr lang="en-US" sz="2400" i="1" dirty="0">
                    <a:highlight>
                      <a:srgbClr val="FFFFFF"/>
                    </a:highlight>
                    <a:latin typeface="+mn-lt"/>
                  </a:rPr>
                  <a:t>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𝑀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𝑎𝑔</m:t>
                        </m:r>
                      </m:sub>
                    </m:sSub>
                    <m:r>
                      <a:rPr lang="en-US" sz="2400" i="1">
                        <a:latin typeface="Cambria Math" charset="0"/>
                      </a:rPr>
                      <m:t>= &lt;</m:t>
                    </m:r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𝑆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𝑎𝑔</m:t>
                        </m:r>
                      </m:sub>
                    </m:sSub>
                    <m:r>
                      <a:rPr lang="en-US" sz="2400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𝐴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𝑎𝑔</m:t>
                        </m:r>
                      </m:sub>
                    </m:sSub>
                    <m:r>
                      <a:rPr lang="en-US" sz="2400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𝑇𝑟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𝑎𝑔</m:t>
                        </m:r>
                      </m:sub>
                    </m:sSub>
                    <m:r>
                      <a:rPr lang="en-US" sz="2400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𝑅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𝑎𝑔</m:t>
                        </m:r>
                      </m:sub>
                    </m:sSub>
                    <m:r>
                      <a:rPr lang="en-US" sz="2400" i="1">
                        <a:latin typeface="Cambria Math" charset="0"/>
                      </a:rPr>
                      <m:t>&gt;</m:t>
                    </m:r>
                  </m:oMath>
                </a14:m>
                <a:r>
                  <a:rPr lang="en-US" sz="2400" dirty="0">
                    <a:latin typeface="+mn-lt"/>
                  </a:rPr>
                  <a:t> and </a:t>
                </a:r>
                <a:endParaRPr lang="it-IT" sz="2400" i="1" dirty="0">
                  <a:latin typeface="+mn-lt"/>
                </a:endParaRP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𝑅𝐵</m:t>
                    </m:r>
                    <m:r>
                      <a:rPr lang="en-US" sz="2400" i="1">
                        <a:latin typeface="Cambria Math" charset="0"/>
                      </a:rPr>
                      <m:t>= &lt;</m:t>
                    </m:r>
                    <m:r>
                      <a:rPr lang="en-US" sz="2400" i="1">
                        <a:latin typeface="Cambria Math" charset="0"/>
                      </a:rPr>
                      <m:t>ℒ</m:t>
                    </m:r>
                    <m:r>
                      <a:rPr lang="en-US" sz="2400" i="1">
                        <a:latin typeface="Cambria Math" charset="0"/>
                      </a:rPr>
                      <m:t>, </m:t>
                    </m:r>
                    <m:d>
                      <m:dPr>
                        <m:begChr m:val="{"/>
                        <m:endChr m:val="}"/>
                        <m:ctrlPr>
                          <a:rPr lang="it-IT" sz="24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it-IT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𝜑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latin typeface="Cambria Math" charset="0"/>
                          </a:rPr>
                          <m:t>)</m:t>
                        </m:r>
                      </m:e>
                    </m:d>
                    <m:f>
                      <m:fPr>
                        <m:type m:val="noBar"/>
                        <m:ctrlPr>
                          <a:rPr lang="it-IT" sz="24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charset="0"/>
                          </a:rPr>
                          <m:t>𝑚</m:t>
                        </m:r>
                      </m:num>
                      <m:den>
                        <m:r>
                          <a:rPr lang="en-US" sz="2400" i="1">
                            <a:latin typeface="Cambria Math" charset="0"/>
                          </a:rPr>
                          <m:t>𝑖</m:t>
                        </m:r>
                        <m:r>
                          <a:rPr lang="en-US" sz="2400" i="1">
                            <a:latin typeface="Cambria Math" charset="0"/>
                          </a:rPr>
                          <m:t>=1</m:t>
                        </m:r>
                      </m:den>
                    </m:f>
                    <m:r>
                      <a:rPr lang="it-IT" sz="2400" b="0" i="1" smtClean="0">
                        <a:latin typeface="Cambria Math" charset="0"/>
                      </a:rPr>
                      <m:t>&gt;</m:t>
                    </m:r>
                  </m:oMath>
                </a14:m>
                <a:r>
                  <a:rPr lang="it-IT" sz="2400" dirty="0">
                    <a:latin typeface="+mn-lt"/>
                  </a:rPr>
                  <a:t> can be </a:t>
                </a:r>
                <a:r>
                  <a:rPr lang="it-IT" sz="2400" dirty="0" err="1">
                    <a:latin typeface="+mn-lt"/>
                  </a:rPr>
                  <a:t>reduced</a:t>
                </a:r>
                <a:r>
                  <a:rPr lang="it-IT" sz="2400" dirty="0">
                    <a:latin typeface="+mn-lt"/>
                  </a:rPr>
                  <a:t> to RL over the MDP </a:t>
                </a:r>
              </a:p>
              <a:p>
                <a:pPr algn="ctr"/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highlight>
                              <a:srgbClr val="FFFFFF"/>
                            </a:highlight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it-IT" sz="2400" i="1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𝑀</m:t>
                        </m:r>
                      </m:e>
                      <m:sub>
                        <m:r>
                          <a:rPr lang="it-IT" sz="2400" i="1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𝑎𝑔</m:t>
                        </m:r>
                      </m:sub>
                      <m:sup>
                        <m:r>
                          <a:rPr lang="it-IT" sz="2400" b="0" i="1" smtClean="0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𝑞</m:t>
                        </m:r>
                      </m:sup>
                    </m:sSubSup>
                    <m:r>
                      <a:rPr lang="it-IT" sz="2400" i="1">
                        <a:highlight>
                          <a:srgbClr val="FFFFFF"/>
                        </a:highlight>
                        <a:latin typeface="Cambria Math" charset="0"/>
                      </a:rPr>
                      <m:t>=&lt;</m:t>
                    </m:r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𝑄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it-IT" sz="2400" i="1">
                        <a:highlight>
                          <a:srgbClr val="FFFFFF"/>
                        </a:highlight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400" i="1">
                        <a:latin typeface="Cambria Math" charset="0"/>
                      </a:rPr>
                      <m:t>...</m:t>
                    </m:r>
                    <m:r>
                      <a:rPr lang="it-IT" sz="2400" i="1">
                        <a:highlight>
                          <a:srgbClr val="FFFFFF"/>
                        </a:highlight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𝑄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𝑚</m:t>
                        </m:r>
                      </m:sub>
                    </m:sSub>
                    <m:r>
                      <a:rPr lang="it-IT" sz="2400" i="1">
                        <a:highlight>
                          <a:srgbClr val="FFFFFF"/>
                        </a:highlight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it-IT" sz="2400" b="0" i="1" smtClean="0">
                        <a:latin typeface="Cambria Math" charset="0"/>
                      </a:rPr>
                      <m:t>𝑆</m:t>
                    </m:r>
                    <m:r>
                      <a:rPr lang="it-IT" sz="2400" b="0" i="1" smtClean="0">
                        <a:latin typeface="Cambria Math" charset="0"/>
                      </a:rPr>
                      <m:t>, </m:t>
                    </m:r>
                    <m:r>
                      <a:rPr lang="it-IT" sz="2400" b="0" i="1" smtClean="0">
                        <a:latin typeface="Cambria Math" charset="0"/>
                      </a:rPr>
                      <m:t>𝐴</m:t>
                    </m:r>
                    <m:r>
                      <a:rPr lang="it-IT" sz="2400" b="0" i="1" smtClean="0">
                        <a:latin typeface="Cambria Math" charset="0"/>
                      </a:rPr>
                      <m:t>, </m:t>
                    </m:r>
                    <m:sSubSup>
                      <m:sSubSupPr>
                        <m:ctrlPr>
                          <a:rPr lang="en-US" sz="2400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it-IT" sz="2400" b="0" i="1" smtClean="0">
                            <a:latin typeface="Cambria Math" charset="0"/>
                          </a:rPr>
                          <m:t>𝑇</m:t>
                        </m:r>
                      </m:e>
                      <m:sub>
                        <m:r>
                          <a:rPr lang="it-IT" sz="2400" b="0" i="1" smtClean="0">
                            <a:latin typeface="Cambria Math" charset="0"/>
                          </a:rPr>
                          <m:t>𝑟</m:t>
                        </m:r>
                      </m:sub>
                      <m:sup>
                        <m:r>
                          <a:rPr lang="it-IT" sz="2400" b="0" i="1" smtClean="0">
                            <a:latin typeface="Cambria Math" charset="0"/>
                          </a:rPr>
                          <m:t>′′</m:t>
                        </m:r>
                      </m:sup>
                    </m:sSubSup>
                    <m:r>
                      <a:rPr lang="it-IT" sz="2400" b="0" i="1" smtClean="0">
                        <a:latin typeface="Cambria Math" charset="0"/>
                      </a:rPr>
                      <m:t>,</m:t>
                    </m:r>
                    <m:sSubSup>
                      <m:sSubSupPr>
                        <m:ctrlPr>
                          <a:rPr lang="en-US" sz="2400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it-IT" sz="2400" b="0" i="1" smtClean="0">
                            <a:latin typeface="Cambria Math" charset="0"/>
                          </a:rPr>
                          <m:t>𝑅</m:t>
                        </m:r>
                      </m:e>
                      <m:sub>
                        <m:r>
                          <a:rPr lang="it-IT" sz="2400" b="0" i="1" smtClean="0">
                            <a:latin typeface="Cambria Math" charset="0"/>
                          </a:rPr>
                          <m:t>𝑎𝑔</m:t>
                        </m:r>
                      </m:sub>
                      <m:sup>
                        <m:r>
                          <a:rPr lang="it-IT" sz="2400" b="0" i="1" smtClean="0">
                            <a:latin typeface="Cambria Math" charset="0"/>
                          </a:rPr>
                          <m:t>′′</m:t>
                        </m:r>
                      </m:sup>
                    </m:sSubSup>
                    <m:r>
                      <a:rPr lang="it-IT" sz="2400" i="1">
                        <a:highlight>
                          <a:srgbClr val="FFFFFF"/>
                        </a:highlight>
                        <a:latin typeface="Cambria Math" charset="0"/>
                      </a:rPr>
                      <m:t>&gt;</m:t>
                    </m:r>
                  </m:oMath>
                </a14:m>
                <a:r>
                  <a:rPr lang="en-US" sz="2400" i="1" dirty="0">
                    <a:highlight>
                      <a:srgbClr val="FFFFFF"/>
                    </a:highlight>
                    <a:latin typeface="+mn-lt"/>
                  </a:rPr>
                  <a:t> </a:t>
                </a:r>
              </a:p>
              <a:p>
                <a:r>
                  <a:rPr lang="en-US" sz="2400" i="1" dirty="0">
                    <a:highlight>
                      <a:srgbClr val="FFFFFF"/>
                    </a:highlight>
                    <a:latin typeface="+mn-lt"/>
                  </a:rPr>
                  <a:t>and optimal policies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smtClean="0">
                            <a:highlight>
                              <a:srgbClr val="FFFFFF"/>
                            </a:highlight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it-IT" sz="2400" b="0" i="1" smtClean="0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 </m:t>
                        </m:r>
                        <m:r>
                          <a:rPr lang="en-US" sz="2400" i="1" smtClean="0">
                            <a:highlight>
                              <a:srgbClr val="FFFFFF"/>
                            </a:highlight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𝜌</m:t>
                        </m:r>
                      </m:e>
                      <m:sub>
                        <m:r>
                          <a:rPr lang="it-IT" sz="2400" b="0" i="1" smtClean="0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𝑎𝑔</m:t>
                        </m:r>
                      </m:sub>
                      <m:sup>
                        <m:r>
                          <a:rPr lang="it-IT" sz="2400" b="0" i="1" smtClean="0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𝑛𝑒𝑤</m:t>
                        </m:r>
                      </m:sup>
                    </m:sSubSup>
                  </m:oMath>
                </a14:m>
                <a:r>
                  <a:rPr lang="en-US" sz="2400" i="1" dirty="0">
                    <a:highlight>
                      <a:srgbClr val="FFFFFF"/>
                    </a:highlight>
                    <a:latin typeface="+mn-lt"/>
                  </a:rPr>
                  <a:t> for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highlight>
                              <a:srgbClr val="FFFFFF"/>
                            </a:highlight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it-IT" sz="2400" b="0" i="1" smtClean="0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 </m:t>
                        </m:r>
                        <m:r>
                          <a:rPr lang="it-IT" sz="2400" i="1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𝑀</m:t>
                        </m:r>
                      </m:e>
                      <m:sub>
                        <m:r>
                          <a:rPr lang="it-IT" sz="2400" i="1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𝑎𝑔</m:t>
                        </m:r>
                      </m:sub>
                      <m:sup>
                        <m:r>
                          <a:rPr lang="it-IT" sz="2400" i="1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𝑟𝑏</m:t>
                        </m:r>
                      </m:sup>
                    </m:sSubSup>
                  </m:oMath>
                </a14:m>
                <a:r>
                  <a:rPr lang="it-IT" sz="2400" dirty="0">
                    <a:latin typeface="+mn-lt"/>
                  </a:rPr>
                  <a:t> can be </a:t>
                </a:r>
                <a:r>
                  <a:rPr lang="it-IT" sz="2400" dirty="0" err="1">
                    <a:latin typeface="+mn-lt"/>
                  </a:rPr>
                  <a:t>learned</a:t>
                </a:r>
                <a:r>
                  <a:rPr lang="it-IT" sz="2400" dirty="0">
                    <a:latin typeface="+mn-lt"/>
                  </a:rPr>
                  <a:t> by  </a:t>
                </a:r>
                <a:r>
                  <a:rPr lang="it-IT" sz="2400" dirty="0" err="1">
                    <a:latin typeface="+mn-lt"/>
                  </a:rPr>
                  <a:t>learning</a:t>
                </a:r>
                <a:r>
                  <a:rPr lang="it-IT" sz="2400" dirty="0">
                    <a:latin typeface="+mn-lt"/>
                  </a:rPr>
                  <a:t> </a:t>
                </a:r>
                <a:r>
                  <a:rPr lang="it-IT" sz="2400" dirty="0" err="1">
                    <a:latin typeface="+mn-lt"/>
                  </a:rPr>
                  <a:t>corresponding</a:t>
                </a:r>
                <a:r>
                  <a:rPr lang="it-IT" sz="2400" dirty="0">
                    <a:latin typeface="+mn-lt"/>
                  </a:rPr>
                  <a:t> </a:t>
                </a:r>
                <a:r>
                  <a:rPr lang="it-IT" sz="2400" dirty="0" err="1">
                    <a:latin typeface="+mn-lt"/>
                  </a:rPr>
                  <a:t>optimal</a:t>
                </a:r>
                <a:r>
                  <a:rPr lang="it-IT" sz="2400" dirty="0">
                    <a:latin typeface="+mn-lt"/>
                  </a:rPr>
                  <a:t> </a:t>
                </a:r>
                <a:r>
                  <a:rPr lang="it-IT" sz="2400" dirty="0" err="1">
                    <a:latin typeface="+mn-lt"/>
                  </a:rPr>
                  <a:t>policies</a:t>
                </a:r>
                <a:r>
                  <a:rPr lang="it-IT" sz="2400" dirty="0">
                    <a:latin typeface="+mn-lt"/>
                  </a:rPr>
                  <a:t> for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highlight>
                              <a:srgbClr val="FFFFFF"/>
                            </a:highlight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it-IT" sz="2400" i="1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𝑀</m:t>
                        </m:r>
                      </m:e>
                      <m:sub>
                        <m:r>
                          <a:rPr lang="it-IT" sz="2400" i="1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𝑎𝑔</m:t>
                        </m:r>
                      </m:sub>
                      <m:sup>
                        <m:r>
                          <a:rPr lang="it-IT" sz="2400" i="1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𝑞</m:t>
                        </m:r>
                      </m:sup>
                    </m:sSubSup>
                  </m:oMath>
                </a14:m>
                <a:r>
                  <a:rPr lang="it-IT" sz="2400" dirty="0"/>
                  <a:t>.</a:t>
                </a:r>
              </a:p>
            </p:txBody>
          </p:sp>
        </mc:Choice>
        <mc:Fallback xmlns="">
          <p:sp>
            <p:nvSpPr>
              <p:cNvPr id="5" name="CasellaDiTesto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8662" y="1340987"/>
                <a:ext cx="6813581" cy="3712042"/>
              </a:xfrm>
              <a:prstGeom prst="rect">
                <a:avLst/>
              </a:prstGeom>
              <a:blipFill rotWithShape="0">
                <a:blip r:embed="rId3"/>
                <a:stretch>
                  <a:fillRect l="-1432" t="-1149" r="-2238" b="-164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ttangolo 5"/>
          <p:cNvSpPr/>
          <p:nvPr/>
        </p:nvSpPr>
        <p:spPr>
          <a:xfrm>
            <a:off x="1311965" y="1192695"/>
            <a:ext cx="7146235" cy="3860333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0" y="1656576"/>
            <a:ext cx="9144000" cy="5201424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endParaRPr lang="it-IT" sz="6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algn="ctr"/>
            <a:endParaRPr lang="it-IT" sz="2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algn="ctr"/>
            <a:endParaRPr lang="it-IT" sz="2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algn="ctr"/>
            <a:endParaRPr lang="it-IT" sz="2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algn="ctr"/>
            <a:endParaRPr lang="it-IT" sz="3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algn="ctr"/>
            <a:endParaRPr lang="it-IT" sz="2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algn="ctr"/>
            <a:endParaRPr lang="it-IT" sz="2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algn="ctr"/>
            <a:endParaRPr lang="it-IT" sz="2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algn="ctr"/>
            <a:endParaRPr lang="it-IT" sz="2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algn="ctr"/>
            <a:endParaRPr lang="it-IT" sz="2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algn="ctr"/>
            <a:endParaRPr lang="it-IT" sz="2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algn="ctr"/>
            <a:endParaRPr lang="it-IT" sz="2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algn="ctr"/>
            <a:endParaRPr lang="it-IT" sz="2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algn="ctr"/>
            <a:endParaRPr lang="it-IT" sz="2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524491" y="3873230"/>
            <a:ext cx="385263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dirty="0">
                <a:solidFill>
                  <a:schemeClr val="bg1"/>
                </a:solidFill>
              </a:rPr>
              <a:t>   </a:t>
            </a:r>
            <a:r>
              <a:rPr lang="it-IT" sz="2800" b="1" dirty="0" err="1">
                <a:solidFill>
                  <a:schemeClr val="bg1"/>
                </a:solidFill>
              </a:rPr>
              <a:t>Original</a:t>
            </a:r>
            <a:r>
              <a:rPr lang="it-IT" sz="2800" b="1" dirty="0">
                <a:solidFill>
                  <a:schemeClr val="bg1"/>
                </a:solidFill>
              </a:rPr>
              <a:t> </a:t>
            </a:r>
            <a:r>
              <a:rPr lang="it-IT" sz="2800" b="1" dirty="0" err="1">
                <a:solidFill>
                  <a:schemeClr val="bg1"/>
                </a:solidFill>
              </a:rPr>
              <a:t>Paper</a:t>
            </a:r>
            <a:r>
              <a:rPr lang="it-IT" sz="2800" b="1" dirty="0">
                <a:solidFill>
                  <a:schemeClr val="bg1"/>
                </a:solidFill>
              </a:rPr>
              <a:t> </a:t>
            </a:r>
            <a:r>
              <a:rPr lang="it-IT" sz="2800" b="1" dirty="0" err="1">
                <a:solidFill>
                  <a:schemeClr val="bg1"/>
                </a:solidFill>
              </a:rPr>
              <a:t>experiments</a:t>
            </a:r>
            <a:r>
              <a:rPr lang="it-IT" sz="2800" b="1" dirty="0">
                <a:solidFill>
                  <a:schemeClr val="bg1"/>
                </a:solidFill>
              </a:rPr>
              <a:t>:</a:t>
            </a:r>
            <a:endParaRPr lang="it-IT" sz="2400" dirty="0">
              <a:solidFill>
                <a:schemeClr val="bg1"/>
              </a:solidFill>
            </a:endParaRPr>
          </a:p>
          <a:p>
            <a:pPr algn="ctr"/>
            <a:r>
              <a:rPr lang="it-IT" sz="2400" i="1" dirty="0" err="1">
                <a:solidFill>
                  <a:schemeClr val="bg1"/>
                </a:solidFill>
              </a:rPr>
              <a:t>Breakout</a:t>
            </a:r>
            <a:r>
              <a:rPr lang="it-IT" sz="2400" i="1" dirty="0">
                <a:solidFill>
                  <a:schemeClr val="bg1"/>
                </a:solidFill>
              </a:rPr>
              <a:t>,</a:t>
            </a:r>
          </a:p>
          <a:p>
            <a:pPr algn="ctr"/>
            <a:r>
              <a:rPr lang="it-IT" sz="2400" i="1" dirty="0">
                <a:solidFill>
                  <a:schemeClr val="bg1"/>
                </a:solidFill>
              </a:rPr>
              <a:t>Sapientino,</a:t>
            </a:r>
          </a:p>
          <a:p>
            <a:pPr algn="ctr"/>
            <a:r>
              <a:rPr lang="it-IT" sz="2400" i="1" dirty="0">
                <a:solidFill>
                  <a:schemeClr val="bg1"/>
                </a:solidFill>
              </a:rPr>
              <a:t>Cocktail Party,</a:t>
            </a:r>
          </a:p>
          <a:p>
            <a:pPr algn="ctr"/>
            <a:r>
              <a:rPr lang="it-IT" sz="2400" i="1" dirty="0" err="1">
                <a:solidFill>
                  <a:schemeClr val="bg1"/>
                </a:solidFill>
              </a:rPr>
              <a:t>Minecraft</a:t>
            </a:r>
            <a:r>
              <a:rPr lang="it-IT" sz="2400" i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7" name="CasellaDiTesto 16"/>
          <p:cNvSpPr txBox="1"/>
          <p:nvPr/>
        </p:nvSpPr>
        <p:spPr>
          <a:xfrm>
            <a:off x="4933936" y="3680911"/>
            <a:ext cx="323852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dirty="0" err="1">
                <a:solidFill>
                  <a:schemeClr val="bg1"/>
                </a:solidFill>
              </a:rPr>
              <a:t>Our</a:t>
            </a:r>
            <a:r>
              <a:rPr lang="it-IT" sz="2800" b="1" dirty="0">
                <a:solidFill>
                  <a:schemeClr val="bg1"/>
                </a:solidFill>
              </a:rPr>
              <a:t> </a:t>
            </a:r>
            <a:r>
              <a:rPr lang="it-IT" sz="2800" b="1" dirty="0" err="1">
                <a:solidFill>
                  <a:schemeClr val="bg1"/>
                </a:solidFill>
              </a:rPr>
              <a:t>implementations</a:t>
            </a:r>
            <a:r>
              <a:rPr lang="it-IT" sz="2800" b="1" dirty="0">
                <a:solidFill>
                  <a:schemeClr val="bg1"/>
                </a:solidFill>
              </a:rPr>
              <a:t>:</a:t>
            </a:r>
            <a:endParaRPr lang="it-IT" sz="2400" dirty="0">
              <a:solidFill>
                <a:schemeClr val="bg1"/>
              </a:solidFill>
            </a:endParaRPr>
          </a:p>
          <a:p>
            <a:pPr algn="ctr"/>
            <a:r>
              <a:rPr lang="it-IT" sz="2400" i="1" dirty="0" err="1">
                <a:solidFill>
                  <a:schemeClr val="bg1"/>
                </a:solidFill>
              </a:rPr>
              <a:t>Chess</a:t>
            </a:r>
            <a:r>
              <a:rPr lang="it-IT" sz="2400" i="1" dirty="0">
                <a:solidFill>
                  <a:schemeClr val="bg1"/>
                </a:solidFill>
              </a:rPr>
              <a:t> </a:t>
            </a:r>
            <a:r>
              <a:rPr lang="it-IT" sz="2400" i="1" dirty="0" err="1">
                <a:solidFill>
                  <a:schemeClr val="bg1"/>
                </a:solidFill>
              </a:rPr>
              <a:t>Moves</a:t>
            </a:r>
            <a:r>
              <a:rPr lang="it-IT" sz="2400" i="1" dirty="0">
                <a:solidFill>
                  <a:schemeClr val="bg1"/>
                </a:solidFill>
              </a:rPr>
              <a:t> Learning</a:t>
            </a:r>
          </a:p>
          <a:p>
            <a:pPr algn="ctr"/>
            <a:r>
              <a:rPr lang="it-IT" sz="2400" i="1" dirty="0">
                <a:solidFill>
                  <a:schemeClr val="bg1"/>
                </a:solidFill>
              </a:rPr>
              <a:t>&amp; </a:t>
            </a:r>
          </a:p>
          <a:p>
            <a:pPr algn="ctr"/>
            <a:r>
              <a:rPr lang="it-IT" sz="2400" i="1" dirty="0" err="1">
                <a:solidFill>
                  <a:schemeClr val="bg1"/>
                </a:solidFill>
              </a:rPr>
              <a:t>Pick</a:t>
            </a:r>
            <a:r>
              <a:rPr lang="it-IT" sz="2400" i="1" dirty="0">
                <a:solidFill>
                  <a:schemeClr val="bg1"/>
                </a:solidFill>
              </a:rPr>
              <a:t> and </a:t>
            </a:r>
            <a:r>
              <a:rPr lang="it-IT" sz="2400" i="1" dirty="0" err="1">
                <a:solidFill>
                  <a:schemeClr val="bg1"/>
                </a:solidFill>
              </a:rPr>
              <a:t>Place</a:t>
            </a:r>
            <a:r>
              <a:rPr lang="it-IT" sz="2400" i="1" dirty="0">
                <a:solidFill>
                  <a:schemeClr val="bg1"/>
                </a:solidFill>
              </a:rPr>
              <a:t> Robot</a:t>
            </a:r>
          </a:p>
          <a:p>
            <a:pPr algn="ctr"/>
            <a:r>
              <a:rPr lang="it-IT" sz="2400" i="1" dirty="0">
                <a:solidFill>
                  <a:schemeClr val="bg1"/>
                </a:solidFill>
              </a:rPr>
              <a:t>(</a:t>
            </a:r>
            <a:r>
              <a:rPr lang="it-IT" sz="2400" i="1" dirty="0" err="1">
                <a:solidFill>
                  <a:schemeClr val="bg1"/>
                </a:solidFill>
              </a:rPr>
              <a:t>only</a:t>
            </a:r>
            <a:r>
              <a:rPr lang="it-IT" sz="2400" i="1" dirty="0">
                <a:solidFill>
                  <a:schemeClr val="bg1"/>
                </a:solidFill>
              </a:rPr>
              <a:t> </a:t>
            </a:r>
            <a:r>
              <a:rPr lang="it-IT" sz="2400" i="1" dirty="0" err="1">
                <a:solidFill>
                  <a:schemeClr val="bg1"/>
                </a:solidFill>
              </a:rPr>
              <a:t>sketched</a:t>
            </a:r>
            <a:r>
              <a:rPr lang="it-IT" sz="2400" i="1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1321973" y="3419260"/>
            <a:ext cx="1504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From:</a:t>
            </a:r>
          </a:p>
        </p:txBody>
      </p:sp>
      <p:sp>
        <p:nvSpPr>
          <p:cNvPr id="8" name="CasellaDiTesto 7"/>
          <p:cNvSpPr txBox="1"/>
          <p:nvPr/>
        </p:nvSpPr>
        <p:spPr>
          <a:xfrm>
            <a:off x="4901621" y="3390532"/>
            <a:ext cx="1504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dirty="0">
                <a:latin typeface="American Typewriter" charset="0"/>
                <a:ea typeface="American Typewriter" charset="0"/>
                <a:cs typeface="American Typewriter" charset="0"/>
              </a:rPr>
              <a:t> </a:t>
            </a:r>
            <a:r>
              <a:rPr lang="it-IT" sz="1800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To:</a:t>
            </a:r>
          </a:p>
        </p:txBody>
      </p:sp>
      <p:sp>
        <p:nvSpPr>
          <p:cNvPr id="9" name="Google Shape;43;p5"/>
          <p:cNvSpPr/>
          <p:nvPr/>
        </p:nvSpPr>
        <p:spPr>
          <a:xfrm>
            <a:off x="0" y="0"/>
            <a:ext cx="9144000" cy="3304590"/>
          </a:xfrm>
          <a:prstGeom prst="rect">
            <a:avLst/>
          </a:prstGeom>
          <a:solidFill>
            <a:srgbClr val="00677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it-IT" sz="5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 charset="0"/>
                <a:ea typeface="Arial" charset="0"/>
                <a:cs typeface="Arial" charset="0"/>
              </a:rPr>
              <a:t>  </a:t>
            </a:r>
            <a:r>
              <a:rPr lang="it-IT" sz="58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 charset="0"/>
                <a:ea typeface="Arial" charset="0"/>
                <a:cs typeface="Arial" charset="0"/>
              </a:rPr>
              <a:t>Experimental</a:t>
            </a:r>
            <a:r>
              <a:rPr lang="it-IT" sz="5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 charset="0"/>
                <a:ea typeface="Arial" charset="0"/>
                <a:cs typeface="Arial" charset="0"/>
              </a:rPr>
              <a:t>	</a:t>
            </a:r>
          </a:p>
          <a:p>
            <a:pPr algn="ctr"/>
            <a:r>
              <a:rPr lang="it-IT" sz="58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 charset="0"/>
                <a:ea typeface="Arial" charset="0"/>
                <a:cs typeface="Arial" charset="0"/>
              </a:rPr>
              <a:t>Section</a:t>
            </a:r>
            <a:endParaRPr lang="it-IT" sz="58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89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300" y="945162"/>
            <a:ext cx="3925050" cy="4648424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6"/>
          <p:cNvSpPr/>
          <p:nvPr/>
        </p:nvSpPr>
        <p:spPr>
          <a:xfrm>
            <a:off x="4264420" y="3030250"/>
            <a:ext cx="449400" cy="478200"/>
          </a:xfrm>
          <a:prstGeom prst="mathPlus">
            <a:avLst>
              <a:gd name="adj1" fmla="val 23520"/>
            </a:avLst>
          </a:prstGeom>
          <a:solidFill>
            <a:srgbClr val="45818E"/>
          </a:solidFill>
          <a:ln w="9525" cap="flat" cmpd="sng">
            <a:solidFill>
              <a:srgbClr val="45818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6"/>
          <p:cNvSpPr/>
          <p:nvPr/>
        </p:nvSpPr>
        <p:spPr>
          <a:xfrm>
            <a:off x="250475" y="806799"/>
            <a:ext cx="3931154" cy="4964439"/>
          </a:xfrm>
          <a:prstGeom prst="rect">
            <a:avLst/>
          </a:prstGeom>
          <a:noFill/>
          <a:ln w="19050" cap="flat" cmpd="sng">
            <a:solidFill>
              <a:srgbClr val="45818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5" name="Google Shape;65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4770" y="760146"/>
            <a:ext cx="3805089" cy="125635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4954659" y="794154"/>
            <a:ext cx="3925200" cy="1256400"/>
          </a:xfrm>
          <a:prstGeom prst="rect">
            <a:avLst/>
          </a:prstGeom>
          <a:noFill/>
          <a:ln w="19050" cap="flat" cmpd="sng">
            <a:solidFill>
              <a:srgbClr val="45818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title" idx="4294967295"/>
          </p:nvPr>
        </p:nvSpPr>
        <p:spPr>
          <a:xfrm>
            <a:off x="228512" y="72537"/>
            <a:ext cx="7416900" cy="5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700">
                <a:solidFill>
                  <a:srgbClr val="45818E"/>
                </a:solidFill>
              </a:rPr>
              <a:t>Papers </a:t>
            </a:r>
            <a:endParaRPr sz="2900">
              <a:solidFill>
                <a:srgbClr val="45818E"/>
              </a:solidFill>
            </a:endParaRPr>
          </a:p>
        </p:txBody>
      </p:sp>
      <p:pic>
        <p:nvPicPr>
          <p:cNvPr id="69" name="Google Shape;69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54659" y="2521719"/>
            <a:ext cx="3752801" cy="106492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6"/>
          <p:cNvSpPr/>
          <p:nvPr/>
        </p:nvSpPr>
        <p:spPr>
          <a:xfrm>
            <a:off x="4922380" y="2353184"/>
            <a:ext cx="3925200" cy="1256400"/>
          </a:xfrm>
          <a:prstGeom prst="rect">
            <a:avLst/>
          </a:prstGeom>
          <a:noFill/>
          <a:ln w="19050" cap="flat" cmpd="sng">
            <a:solidFill>
              <a:srgbClr val="45818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6"/>
          <p:cNvSpPr txBox="1">
            <a:spLocks noGrp="1"/>
          </p:cNvSpPr>
          <p:nvPr>
            <p:ph type="sldNum" idx="12"/>
          </p:nvPr>
        </p:nvSpPr>
        <p:spPr>
          <a:xfrm>
            <a:off x="6553200" y="6146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15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dirty="0"/>
              <a:t>	      </a:t>
            </a:r>
            <a:r>
              <a:rPr lang="en-US" sz="2400" dirty="0">
                <a:solidFill>
                  <a:schemeClr val="lt1"/>
                </a:solidFill>
              </a:rPr>
              <a:t>Sara </a:t>
            </a:r>
            <a:r>
              <a:rPr lang="en-US" sz="2400" dirty="0" err="1">
                <a:solidFill>
                  <a:schemeClr val="lt1"/>
                </a:solidFill>
              </a:rPr>
              <a:t>Tozzo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4" name="Google Shape;70;p6"/>
          <p:cNvSpPr/>
          <p:nvPr/>
        </p:nvSpPr>
        <p:spPr>
          <a:xfrm>
            <a:off x="4922380" y="3995530"/>
            <a:ext cx="3875808" cy="1775709"/>
          </a:xfrm>
          <a:prstGeom prst="rect">
            <a:avLst/>
          </a:prstGeom>
          <a:noFill/>
          <a:ln w="19050" cap="flat" cmpd="sng">
            <a:solidFill>
              <a:srgbClr val="45818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ttangolo 1"/>
          <p:cNvSpPr/>
          <p:nvPr/>
        </p:nvSpPr>
        <p:spPr>
          <a:xfrm>
            <a:off x="6301401" y="4217342"/>
            <a:ext cx="268802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highlight>
                  <a:srgbClr val="FFFFFF"/>
                </a:highlight>
                <a:latin typeface="American Typewriter" charset="0"/>
                <a:ea typeface="American Typewriter" charset="0"/>
                <a:cs typeface="American Typewriter" charset="0"/>
              </a:rPr>
              <a:t>Experimental part with some practical examples </a:t>
            </a:r>
            <a:endParaRPr lang="it-IT" sz="1800" dirty="0"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16" name="Immagin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174" y="5064953"/>
            <a:ext cx="314210" cy="583533"/>
          </a:xfrm>
          <a:prstGeom prst="rect">
            <a:avLst/>
          </a:prstGeom>
        </p:spPr>
      </p:pic>
      <p:pic>
        <p:nvPicPr>
          <p:cNvPr id="17" name="Immagine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525" y="4968913"/>
            <a:ext cx="303162" cy="691423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9981" y="4300559"/>
            <a:ext cx="1150178" cy="1258761"/>
          </a:xfrm>
          <a:prstGeom prst="rect">
            <a:avLst/>
          </a:prstGeom>
        </p:spPr>
      </p:pic>
      <p:sp>
        <p:nvSpPr>
          <p:cNvPr id="5" name="Rettangolo 4"/>
          <p:cNvSpPr/>
          <p:nvPr/>
        </p:nvSpPr>
        <p:spPr>
          <a:xfrm>
            <a:off x="6432656" y="5317435"/>
            <a:ext cx="355859" cy="32367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5"/>
          <p:cNvSpPr/>
          <p:nvPr/>
        </p:nvSpPr>
        <p:spPr>
          <a:xfrm>
            <a:off x="7077760" y="5317435"/>
            <a:ext cx="377687" cy="323675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7"/>
          <p:cNvSpPr txBox="1">
            <a:spLocks noGrp="1"/>
          </p:cNvSpPr>
          <p:nvPr>
            <p:ph type="title" idx="4294967295"/>
          </p:nvPr>
        </p:nvSpPr>
        <p:spPr>
          <a:xfrm>
            <a:off x="661449" y="236825"/>
            <a:ext cx="8028000" cy="5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600" dirty="0">
                <a:solidFill>
                  <a:schemeClr val="accent4">
                    <a:lumMod val="50000"/>
                  </a:schemeClr>
                </a:solidFill>
              </a:rPr>
              <a:t>Experiments General Setup</a:t>
            </a:r>
            <a:endParaRPr sz="30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89" name="Google Shape;489;p27"/>
          <p:cNvSpPr txBox="1"/>
          <p:nvPr/>
        </p:nvSpPr>
        <p:spPr>
          <a:xfrm>
            <a:off x="66206" y="1147869"/>
            <a:ext cx="4678884" cy="23139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/>
              <a:t>Assumptions</a:t>
            </a:r>
            <a:endParaRPr sz="2000" b="1" dirty="0"/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800" dirty="0"/>
              <a:t>The </a:t>
            </a:r>
            <a:r>
              <a:rPr lang="en-US" sz="1800" i="1" dirty="0"/>
              <a:t>simulator</a:t>
            </a:r>
            <a:r>
              <a:rPr lang="en-US" sz="1800" dirty="0"/>
              <a:t> is able to model all the relevant evolutions of the world</a:t>
            </a: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800" dirty="0"/>
              <a:t>There are sensors for </a:t>
            </a:r>
            <a:r>
              <a:rPr lang="en-US" sz="1800" dirty="0" smtClean="0"/>
              <a:t>Learning Agent </a:t>
            </a:r>
            <a:r>
              <a:rPr lang="en-US" sz="1800" dirty="0"/>
              <a:t>and Restraining Bolt</a:t>
            </a:r>
          </a:p>
        </p:txBody>
      </p:sp>
      <p:sp>
        <p:nvSpPr>
          <p:cNvPr id="491" name="Google Shape;491;p27"/>
          <p:cNvSpPr txBox="1"/>
          <p:nvPr/>
        </p:nvSpPr>
        <p:spPr>
          <a:xfrm>
            <a:off x="314948" y="3670170"/>
            <a:ext cx="4633765" cy="18480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/>
              <a:t>Episode reset/end conditions</a:t>
            </a:r>
            <a:endParaRPr sz="2000" b="1" dirty="0"/>
          </a:p>
          <a:p>
            <a:pPr marL="457200" lvl="0" indent="-33020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800" i="1" dirty="0"/>
              <a:t>DFA </a:t>
            </a:r>
            <a:r>
              <a:rPr lang="en-US" sz="1800" dirty="0"/>
              <a:t>state satisfies formulas</a:t>
            </a:r>
            <a:endParaRPr sz="1800" dirty="0"/>
          </a:p>
          <a:p>
            <a:pPr marL="457200" lvl="0" indent="-330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800" i="1" dirty="0"/>
              <a:t>DFA </a:t>
            </a:r>
            <a:r>
              <a:rPr lang="en-US" sz="1800" dirty="0"/>
              <a:t>state is a fail</a:t>
            </a:r>
            <a:endParaRPr sz="1800" dirty="0"/>
          </a:p>
          <a:p>
            <a:pPr marL="457200" lvl="0" indent="-330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800" dirty="0"/>
              <a:t>Maximum number of action reached</a:t>
            </a:r>
            <a:endParaRPr sz="1800" dirty="0"/>
          </a:p>
        </p:txBody>
      </p:sp>
      <p:sp>
        <p:nvSpPr>
          <p:cNvPr id="492" name="Google Shape;492;p27"/>
          <p:cNvSpPr txBox="1"/>
          <p:nvPr/>
        </p:nvSpPr>
        <p:spPr>
          <a:xfrm>
            <a:off x="4745090" y="1224375"/>
            <a:ext cx="4753041" cy="1817165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/>
              <a:t>Algorithm Specifications </a:t>
            </a:r>
          </a:p>
          <a:p>
            <a:pPr marL="457200" indent="-330200">
              <a:lnSpc>
                <a:spcPct val="130000"/>
              </a:lnSpc>
              <a:buSzPts val="1600"/>
              <a:buFont typeface="Arial"/>
              <a:buAutoNum type="arabicPeriod"/>
            </a:pPr>
            <a:r>
              <a:rPr lang="it-IT" sz="1800" i="1" dirty="0"/>
              <a:t>SARSA</a:t>
            </a:r>
            <a:r>
              <a:rPr lang="it-IT" sz="1800" dirty="0"/>
              <a:t>  </a:t>
            </a:r>
            <a:r>
              <a:rPr lang="it-IT" sz="1800" dirty="0" err="1"/>
              <a:t>algorithm</a:t>
            </a:r>
            <a:endParaRPr lang="it-IT" sz="1800" dirty="0"/>
          </a:p>
          <a:p>
            <a:pPr marL="457200" lvl="0" indent="-330200">
              <a:lnSpc>
                <a:spcPct val="130000"/>
              </a:lnSpc>
              <a:buSzPts val="1600"/>
              <a:buFont typeface="Arial"/>
              <a:buAutoNum type="arabicPeriod"/>
            </a:pPr>
            <a:r>
              <a:rPr lang="it-IT" sz="1800" dirty="0"/>
              <a:t>The policy must  </a:t>
            </a:r>
            <a:r>
              <a:rPr lang="it-IT" sz="1800" dirty="0" err="1"/>
              <a:t>maximizes</a:t>
            </a:r>
            <a:r>
              <a:rPr lang="it-IT" sz="1800" dirty="0"/>
              <a:t> the cumulative </a:t>
            </a:r>
            <a:r>
              <a:rPr lang="it-IT" sz="1800" i="1" dirty="0" err="1">
                <a:latin typeface="+mn-lt"/>
                <a:ea typeface="American Typewriter" charset="0"/>
                <a:cs typeface="American Typewriter" charset="0"/>
              </a:rPr>
              <a:t>reward</a:t>
            </a:r>
            <a:endParaRPr lang="it-IT" sz="1800" i="1" dirty="0">
              <a:latin typeface="+mn-lt"/>
              <a:ea typeface="American Typewriter" charset="0"/>
              <a:cs typeface="American Typewriter" charset="0"/>
            </a:endParaRPr>
          </a:p>
          <a:p>
            <a:pPr marL="457200" lvl="0" indent="-330200">
              <a:lnSpc>
                <a:spcPct val="130000"/>
              </a:lnSpc>
              <a:buSzPts val="1600"/>
              <a:buFont typeface="Arial"/>
              <a:buAutoNum type="arabicPeriod"/>
            </a:pPr>
            <a:endParaRPr lang="it-IT" sz="1800" i="1" dirty="0"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marL="457200" indent="-330200">
              <a:lnSpc>
                <a:spcPct val="130000"/>
              </a:lnSpc>
              <a:buSzPts val="1600"/>
              <a:buFont typeface="Arial"/>
              <a:buAutoNum type="arabicPeriod"/>
            </a:pPr>
            <a:endParaRPr lang="en-US" sz="1800" dirty="0"/>
          </a:p>
          <a:p>
            <a:pPr marL="457200" lvl="0" indent="-330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endParaRPr sz="1800" dirty="0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2913" y="3115769"/>
            <a:ext cx="2540000" cy="2540000"/>
          </a:xfrm>
          <a:prstGeom prst="rect">
            <a:avLst/>
          </a:prstGeom>
        </p:spPr>
      </p:pic>
      <p:sp>
        <p:nvSpPr>
          <p:cNvPr id="3" name="Segnaposto numero diapositiva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b-NO" smtClean="0"/>
              <a:t>20</a:t>
            </a:fld>
            <a:endParaRPr lang="nb-NO"/>
          </a:p>
        </p:txBody>
      </p:sp>
      <p:sp>
        <p:nvSpPr>
          <p:cNvPr id="4" name="Segnaposto data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13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dirty="0"/>
              <a:t>	      </a:t>
            </a:r>
            <a:r>
              <a:rPr lang="en-US" sz="2400" dirty="0">
                <a:solidFill>
                  <a:schemeClr val="lt1"/>
                </a:solidFill>
              </a:rPr>
              <a:t>Flavio </a:t>
            </a:r>
            <a:r>
              <a:rPr lang="en-US" sz="2400" dirty="0" err="1">
                <a:solidFill>
                  <a:schemeClr val="lt1"/>
                </a:solidFill>
              </a:rPr>
              <a:t>Lorenzi</a:t>
            </a: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430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0"/>
          <p:cNvSpPr txBox="1">
            <a:spLocks noGrp="1"/>
          </p:cNvSpPr>
          <p:nvPr>
            <p:ph type="sldNum" idx="12"/>
          </p:nvPr>
        </p:nvSpPr>
        <p:spPr>
          <a:xfrm>
            <a:off x="6553200" y="6146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fld id="{00000000-1234-1234-1234-123412341234}" type="slidenum">
              <a:rPr lang="en-US" sz="2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/>
          </a:p>
        </p:txBody>
      </p:sp>
      <p:sp>
        <p:nvSpPr>
          <p:cNvPr id="532" name="Google Shape;532;p30"/>
          <p:cNvSpPr txBox="1">
            <a:spLocks noGrp="1"/>
          </p:cNvSpPr>
          <p:nvPr>
            <p:ph type="title" idx="4294967295"/>
          </p:nvPr>
        </p:nvSpPr>
        <p:spPr>
          <a:xfrm>
            <a:off x="627100" y="211216"/>
            <a:ext cx="8028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600" dirty="0">
                <a:solidFill>
                  <a:schemeClr val="accent4">
                    <a:lumMod val="50000"/>
                  </a:schemeClr>
                </a:solidFill>
              </a:rPr>
              <a:t>An experiment from the paper: </a:t>
            </a:r>
            <a:r>
              <a:rPr lang="en-US" sz="2600" dirty="0" err="1">
                <a:solidFill>
                  <a:schemeClr val="accent4">
                    <a:lumMod val="50000"/>
                  </a:schemeClr>
                </a:solidFill>
              </a:rPr>
              <a:t>Sapientino</a:t>
            </a:r>
            <a:endParaRPr sz="2600" dirty="0">
              <a:solidFill>
                <a:schemeClr val="accent4">
                  <a:lumMod val="50000"/>
                </a:schemeClr>
              </a:solidFill>
            </a:endParaRPr>
          </a:p>
        </p:txBody>
      </p:sp>
      <p:cxnSp>
        <p:nvCxnSpPr>
          <p:cNvPr id="535" name="Google Shape;535;p30"/>
          <p:cNvCxnSpPr/>
          <p:nvPr/>
        </p:nvCxnSpPr>
        <p:spPr>
          <a:xfrm>
            <a:off x="4572150" y="1207653"/>
            <a:ext cx="0" cy="477270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6" name="Google Shape;536;p30"/>
          <p:cNvSpPr txBox="1"/>
          <p:nvPr/>
        </p:nvSpPr>
        <p:spPr>
          <a:xfrm>
            <a:off x="1333900" y="1089775"/>
            <a:ext cx="1710300" cy="6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RL Agent</a:t>
            </a:r>
            <a:endParaRPr sz="2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7" name="Google Shape;537;p30"/>
          <p:cNvSpPr txBox="1"/>
          <p:nvPr/>
        </p:nvSpPr>
        <p:spPr>
          <a:xfrm>
            <a:off x="5580550" y="1089775"/>
            <a:ext cx="3269100" cy="6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/>
              <a:t>Restraining Bolt</a:t>
            </a:r>
            <a:endParaRPr sz="2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8" name="Google Shape;538;p30"/>
          <p:cNvSpPr txBox="1"/>
          <p:nvPr/>
        </p:nvSpPr>
        <p:spPr>
          <a:xfrm>
            <a:off x="112950" y="1715875"/>
            <a:ext cx="4459200" cy="40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Can have two configurations:</a:t>
            </a:r>
            <a:endParaRPr sz="2000"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2000" dirty="0"/>
              <a:t>OMNI: up, down, left, right actions </a:t>
            </a:r>
            <a:endParaRPr sz="2000"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2000" dirty="0"/>
              <a:t>DIFFERENTIAL: forwards, backwards, turn left, turn right</a:t>
            </a:r>
            <a:endParaRPr sz="20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The state representation is given by the agent pose: </a:t>
            </a:r>
            <a:endParaRPr sz="1800" i="1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i="1" dirty="0"/>
          </a:p>
          <a:p>
            <a:r>
              <a:rPr lang="it-IT" sz="1800" dirty="0"/>
              <a:t>So the agent just </a:t>
            </a:r>
            <a:r>
              <a:rPr lang="it-IT" sz="1800" dirty="0" err="1"/>
              <a:t>learn</a:t>
            </a:r>
            <a:r>
              <a:rPr lang="it-IT" sz="1800" dirty="0"/>
              <a:t> </a:t>
            </a:r>
            <a:r>
              <a:rPr lang="it-IT" sz="1800" dirty="0" err="1"/>
              <a:t>how</a:t>
            </a:r>
            <a:r>
              <a:rPr lang="it-IT" sz="1800" dirty="0"/>
              <a:t> to </a:t>
            </a:r>
            <a:r>
              <a:rPr lang="it-IT" sz="1800" dirty="0" err="1"/>
              <a:t>move</a:t>
            </a:r>
            <a:r>
              <a:rPr lang="it-IT" sz="1800" dirty="0"/>
              <a:t> </a:t>
            </a:r>
            <a:r>
              <a:rPr lang="it-IT" sz="1800" dirty="0" err="1"/>
              <a:t>through</a:t>
            </a:r>
            <a:r>
              <a:rPr lang="it-IT" sz="1800" dirty="0"/>
              <a:t> the </a:t>
            </a:r>
            <a:r>
              <a:rPr lang="it-IT" sz="1800" dirty="0" err="1"/>
              <a:t>grid</a:t>
            </a:r>
            <a:endParaRPr sz="1800" i="1" dirty="0"/>
          </a:p>
        </p:txBody>
      </p:sp>
      <p:sp>
        <p:nvSpPr>
          <p:cNvPr id="539" name="Google Shape;539;p30"/>
          <p:cNvSpPr txBox="1"/>
          <p:nvPr/>
        </p:nvSpPr>
        <p:spPr>
          <a:xfrm>
            <a:off x="4710050" y="1715863"/>
            <a:ext cx="4459200" cy="325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Specification:</a:t>
            </a:r>
            <a:endParaRPr sz="2000" dirty="0"/>
          </a:p>
          <a:p>
            <a:pPr marL="457200" lvl="0" indent="-3429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2000" dirty="0"/>
              <a:t>Visit at least two cells per color for each color   </a:t>
            </a:r>
          </a:p>
          <a:p>
            <a:pPr marL="457200" lvl="0" indent="-3429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2000" dirty="0"/>
              <a:t>Visit all triplets of each color, given an order among colors</a:t>
            </a: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1800" dirty="0"/>
          </a:p>
          <a:p>
            <a:pPr lvl="0" algn="ctr">
              <a:lnSpc>
                <a:spcPct val="130000"/>
              </a:lnSpc>
            </a:pPr>
            <a:r>
              <a:rPr lang="it-IT" sz="1100" dirty="0"/>
              <a:t>&lt;&lt;</a:t>
            </a:r>
            <a:r>
              <a:rPr lang="it-IT" sz="1800" dirty="0" err="1"/>
              <a:t>Beeps</a:t>
            </a:r>
            <a:r>
              <a:rPr lang="it-IT" sz="1800" dirty="0"/>
              <a:t> on </a:t>
            </a:r>
            <a:r>
              <a:rPr lang="it-IT" sz="1800" dirty="0" err="1"/>
              <a:t>visited</a:t>
            </a:r>
            <a:r>
              <a:rPr lang="it-IT" sz="1800" dirty="0"/>
              <a:t> colors and on </a:t>
            </a:r>
            <a:r>
              <a:rPr lang="it-IT" sz="1800" dirty="0" err="1"/>
              <a:t>actions</a:t>
            </a:r>
            <a:r>
              <a:rPr lang="it-IT" sz="1100" dirty="0"/>
              <a:t>&gt;</a:t>
            </a:r>
            <a:r>
              <a:rPr lang="it-IT" sz="1800" b="1" dirty="0"/>
              <a:t> </a:t>
            </a:r>
            <a:r>
              <a:rPr lang="it-IT" sz="1800" dirty="0" err="1"/>
              <a:t>Specifications</a:t>
            </a:r>
            <a:r>
              <a:rPr lang="it-IT" sz="1800" dirty="0"/>
              <a:t> are </a:t>
            </a:r>
            <a:r>
              <a:rPr lang="it-IT" sz="1800" dirty="0" err="1"/>
              <a:t>expressed</a:t>
            </a:r>
            <a:r>
              <a:rPr lang="it-IT" sz="1800" dirty="0"/>
              <a:t> with LTL </a:t>
            </a:r>
            <a:r>
              <a:rPr lang="it-IT" sz="1800" dirty="0" err="1"/>
              <a:t>formulas</a:t>
            </a:r>
            <a:r>
              <a:rPr lang="it-IT" sz="1800" dirty="0"/>
              <a:t> </a:t>
            </a:r>
            <a:r>
              <a:rPr lang="it-IT" sz="1800" dirty="0" err="1"/>
              <a:t>as</a:t>
            </a:r>
            <a:r>
              <a:rPr lang="it-IT" sz="1800" dirty="0"/>
              <a:t>:</a:t>
            </a:r>
            <a:endParaRPr lang="it-IT" sz="1800" b="1" dirty="0"/>
          </a:p>
        </p:txBody>
      </p:sp>
      <p:pic>
        <p:nvPicPr>
          <p:cNvPr id="540" name="Google Shape;540;p30" descr="f_x, f_y, f_\theta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5288" y="4030936"/>
            <a:ext cx="911524" cy="27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magin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650" y="5279330"/>
            <a:ext cx="4356000" cy="701023"/>
          </a:xfrm>
          <a:prstGeom prst="rect">
            <a:avLst/>
          </a:prstGeom>
        </p:spPr>
      </p:pic>
      <p:sp>
        <p:nvSpPr>
          <p:cNvPr id="3" name="Segnaposto data 2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17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dirty="0"/>
              <a:t>	      </a:t>
            </a:r>
            <a:r>
              <a:rPr lang="en-US" sz="2400" dirty="0">
                <a:solidFill>
                  <a:schemeClr val="lt1"/>
                </a:solidFill>
              </a:rPr>
              <a:t>Flavio </a:t>
            </a:r>
            <a:r>
              <a:rPr lang="en-US" sz="2400">
                <a:solidFill>
                  <a:schemeClr val="lt1"/>
                </a:solidFill>
              </a:rPr>
              <a:t>Lorenzi</a:t>
            </a: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5354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98014" y="278255"/>
            <a:ext cx="7971235" cy="504825"/>
          </a:xfrm>
        </p:spPr>
        <p:txBody>
          <a:bodyPr/>
          <a:lstStyle/>
          <a:p>
            <a:r>
              <a:rPr lang="it-IT" sz="2600" dirty="0" err="1">
                <a:solidFill>
                  <a:schemeClr val="accent4">
                    <a:lumMod val="50000"/>
                  </a:schemeClr>
                </a:solidFill>
              </a:rPr>
              <a:t>Implementation</a:t>
            </a:r>
            <a:r>
              <a:rPr lang="it-IT" sz="2600" dirty="0">
                <a:solidFill>
                  <a:schemeClr val="accent4">
                    <a:lumMod val="50000"/>
                  </a:schemeClr>
                </a:solidFill>
              </a:rPr>
              <a:t>: </a:t>
            </a:r>
            <a:r>
              <a:rPr lang="it-IT" sz="2600" dirty="0" err="1">
                <a:solidFill>
                  <a:schemeClr val="accent4">
                    <a:lumMod val="50000"/>
                  </a:schemeClr>
                </a:solidFill>
              </a:rPr>
              <a:t>Chess</a:t>
            </a:r>
            <a:r>
              <a:rPr lang="it-IT" sz="26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it-IT" sz="2600" dirty="0" err="1">
                <a:solidFill>
                  <a:schemeClr val="accent4">
                    <a:lumMod val="50000"/>
                  </a:schemeClr>
                </a:solidFill>
              </a:rPr>
              <a:t>Moves</a:t>
            </a:r>
            <a:r>
              <a:rPr lang="it-IT" sz="2600" dirty="0">
                <a:solidFill>
                  <a:schemeClr val="accent4">
                    <a:lumMod val="50000"/>
                  </a:schemeClr>
                </a:solidFill>
              </a:rPr>
              <a:t> -1 (</a:t>
            </a:r>
            <a:r>
              <a:rPr lang="it-IT" sz="2600" dirty="0" err="1">
                <a:solidFill>
                  <a:schemeClr val="accent4">
                    <a:lumMod val="50000"/>
                  </a:schemeClr>
                </a:solidFill>
              </a:rPr>
              <a:t>abstract</a:t>
            </a:r>
            <a:r>
              <a:rPr lang="it-IT" sz="2600" dirty="0">
                <a:solidFill>
                  <a:schemeClr val="accent4">
                    <a:lumMod val="50000"/>
                  </a:schemeClr>
                </a:solidFill>
              </a:rPr>
              <a:t>)</a:t>
            </a:r>
          </a:p>
        </p:txBody>
      </p:sp>
      <p:cxnSp>
        <p:nvCxnSpPr>
          <p:cNvPr id="11" name="Google Shape;535;p30"/>
          <p:cNvCxnSpPr/>
          <p:nvPr/>
        </p:nvCxnSpPr>
        <p:spPr>
          <a:xfrm>
            <a:off x="4572150" y="1304259"/>
            <a:ext cx="0" cy="477270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2" name="Google Shape;536;p30"/>
          <p:cNvSpPr txBox="1"/>
          <p:nvPr/>
        </p:nvSpPr>
        <p:spPr>
          <a:xfrm>
            <a:off x="1333900" y="1089775"/>
            <a:ext cx="1710300" cy="6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RL Agent</a:t>
            </a:r>
            <a:endParaRPr sz="2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" name="Google Shape;537;p30"/>
          <p:cNvSpPr txBox="1"/>
          <p:nvPr/>
        </p:nvSpPr>
        <p:spPr>
          <a:xfrm>
            <a:off x="5580550" y="1089775"/>
            <a:ext cx="3269100" cy="6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Restraining Bolt</a:t>
            </a:r>
            <a:endParaRPr sz="2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" name="CasellaDiTesto 2"/>
          <p:cNvSpPr txBox="1"/>
          <p:nvPr/>
        </p:nvSpPr>
        <p:spPr>
          <a:xfrm>
            <a:off x="269470" y="1598597"/>
            <a:ext cx="42191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 err="1" smtClean="0"/>
              <a:t>Omnidirectional</a:t>
            </a:r>
            <a:r>
              <a:rPr lang="it-IT" sz="2000" dirty="0" smtClean="0"/>
              <a:t> </a:t>
            </a:r>
            <a:r>
              <a:rPr lang="it-IT" sz="2000" dirty="0" err="1"/>
              <a:t>token</a:t>
            </a:r>
            <a:r>
              <a:rPr lang="it-IT" sz="2000" dirty="0"/>
              <a:t> robot </a:t>
            </a:r>
            <a:r>
              <a:rPr lang="it-IT" sz="2000" dirty="0" err="1"/>
              <a:t>that</a:t>
            </a:r>
            <a:r>
              <a:rPr lang="it-IT" sz="2000" dirty="0"/>
              <a:t> </a:t>
            </a:r>
            <a:r>
              <a:rPr lang="it-IT" sz="2000" dirty="0" err="1"/>
              <a:t>will</a:t>
            </a:r>
            <a:r>
              <a:rPr lang="it-IT" sz="2000" dirty="0"/>
              <a:t> </a:t>
            </a:r>
            <a:r>
              <a:rPr lang="it-IT" sz="2000" dirty="0" err="1"/>
              <a:t>learn</a:t>
            </a:r>
            <a:r>
              <a:rPr lang="it-IT" sz="2000" dirty="0"/>
              <a:t> </a:t>
            </a:r>
            <a:r>
              <a:rPr lang="it-IT" sz="2000" dirty="0" err="1"/>
              <a:t>different</a:t>
            </a:r>
            <a:r>
              <a:rPr lang="it-IT" sz="2000" dirty="0"/>
              <a:t> </a:t>
            </a:r>
            <a:r>
              <a:rPr lang="it-IT" sz="2000" dirty="0" err="1"/>
              <a:t>chess</a:t>
            </a:r>
            <a:r>
              <a:rPr lang="it-IT" sz="2000" dirty="0"/>
              <a:t> </a:t>
            </a:r>
            <a:r>
              <a:rPr lang="it-IT" sz="2000" dirty="0" err="1"/>
              <a:t>moves</a:t>
            </a:r>
            <a:endParaRPr lang="it-IT" sz="2000" dirty="0"/>
          </a:p>
        </p:txBody>
      </p:sp>
      <p:sp>
        <p:nvSpPr>
          <p:cNvPr id="4" name="Rettangolo 3"/>
          <p:cNvSpPr/>
          <p:nvPr/>
        </p:nvSpPr>
        <p:spPr>
          <a:xfrm>
            <a:off x="474195" y="3121572"/>
            <a:ext cx="359585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800" dirty="0"/>
              <a:t>The state representation is given </a:t>
            </a:r>
          </a:p>
          <a:p>
            <a:pPr lvl="0"/>
            <a:r>
              <a:rPr lang="en-US" sz="1800" dirty="0"/>
              <a:t>by the agent pose </a:t>
            </a:r>
          </a:p>
          <a:p>
            <a:pPr lvl="0"/>
            <a:endParaRPr lang="en-US" sz="1800" dirty="0"/>
          </a:p>
          <a:p>
            <a:pPr lvl="0"/>
            <a:r>
              <a:rPr lang="en-US" sz="1800" dirty="0"/>
              <a:t>The environment is a 5x7 grid</a:t>
            </a:r>
          </a:p>
        </p:txBody>
      </p:sp>
      <p:sp>
        <p:nvSpPr>
          <p:cNvPr id="14" name="Google Shape;539;p30"/>
          <p:cNvSpPr txBox="1"/>
          <p:nvPr/>
        </p:nvSpPr>
        <p:spPr>
          <a:xfrm>
            <a:off x="4710050" y="1473992"/>
            <a:ext cx="4433950" cy="325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Two important specifications:</a:t>
            </a:r>
            <a:endParaRPr sz="2000" dirty="0"/>
          </a:p>
          <a:p>
            <a:pPr marL="457200" lvl="0" indent="-342900">
              <a:lnSpc>
                <a:spcPct val="130000"/>
              </a:lnSpc>
              <a:buSzPts val="1800"/>
              <a:buAutoNum type="arabicPeriod"/>
            </a:pPr>
            <a:r>
              <a:rPr lang="en-US" sz="2000" dirty="0"/>
              <a:t> Visit four cells for each color               </a:t>
            </a:r>
          </a:p>
          <a:p>
            <a:pPr marL="457200" lvl="0" indent="-342900">
              <a:lnSpc>
                <a:spcPct val="130000"/>
              </a:lnSpc>
              <a:buSzPts val="1800"/>
              <a:buAutoNum type="arabicPeriod"/>
            </a:pPr>
            <a:r>
              <a:rPr lang="en-US" sz="2000" dirty="0"/>
              <a:t>Perform each chess move by respecting its particular order         (not random moves)</a:t>
            </a:r>
          </a:p>
          <a:p>
            <a:pPr marL="457200" lvl="0" indent="-342900">
              <a:lnSpc>
                <a:spcPct val="130000"/>
              </a:lnSpc>
              <a:buSzPts val="1800"/>
              <a:buAutoNum type="arabicPeriod"/>
            </a:pPr>
            <a:endParaRPr lang="it-IT" sz="1800" dirty="0"/>
          </a:p>
          <a:p>
            <a:pPr marL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dirty="0"/>
              <a:t>&lt;&lt;</a:t>
            </a:r>
            <a:r>
              <a:rPr lang="it-IT" sz="1800" dirty="0" err="1"/>
              <a:t>Beeps</a:t>
            </a:r>
            <a:r>
              <a:rPr lang="it-IT" sz="1800" dirty="0"/>
              <a:t> on </a:t>
            </a:r>
            <a:r>
              <a:rPr lang="it-IT" sz="1800" dirty="0" err="1"/>
              <a:t>visited</a:t>
            </a:r>
            <a:r>
              <a:rPr lang="it-IT" sz="1800" dirty="0"/>
              <a:t> colors and on </a:t>
            </a:r>
            <a:r>
              <a:rPr lang="it-IT" sz="1800" dirty="0" err="1"/>
              <a:t>actions</a:t>
            </a:r>
            <a:r>
              <a:rPr lang="it-IT" sz="1100" dirty="0" smtClean="0"/>
              <a:t>&gt;&gt;</a:t>
            </a:r>
            <a:endParaRPr lang="it-IT" sz="1800" b="1" dirty="0"/>
          </a:p>
        </p:txBody>
      </p:sp>
      <p:sp>
        <p:nvSpPr>
          <p:cNvPr id="7" name="CasellaDiTesto 6"/>
          <p:cNvSpPr txBox="1"/>
          <p:nvPr/>
        </p:nvSpPr>
        <p:spPr>
          <a:xfrm>
            <a:off x="52288" y="5144288"/>
            <a:ext cx="44363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it-IT" sz="1600" dirty="0"/>
              <a:t>The cumulative </a:t>
            </a:r>
            <a:r>
              <a:rPr lang="it-IT" sz="1600" i="1" dirty="0" err="1">
                <a:latin typeface="American Typewriter" charset="0"/>
                <a:ea typeface="American Typewriter" charset="0"/>
                <a:cs typeface="American Typewriter" charset="0"/>
              </a:rPr>
              <a:t>R</a:t>
            </a:r>
            <a:r>
              <a:rPr lang="it-IT" sz="1600" i="1" dirty="0">
                <a:latin typeface="American Typewriter" charset="0"/>
                <a:ea typeface="American Typewriter" charset="0"/>
                <a:cs typeface="American Typewriter" charset="0"/>
              </a:rPr>
              <a:t> </a:t>
            </a:r>
            <a:r>
              <a:rPr lang="it-IT" sz="1600" dirty="0" err="1"/>
              <a:t>will</a:t>
            </a:r>
            <a:r>
              <a:rPr lang="it-IT" sz="1600" dirty="0"/>
              <a:t> be the sum of </a:t>
            </a:r>
            <a:r>
              <a:rPr lang="it-IT" sz="1600" dirty="0" err="1"/>
              <a:t>goals</a:t>
            </a:r>
            <a:r>
              <a:rPr lang="it-IT" sz="1600" dirty="0"/>
              <a:t> and </a:t>
            </a:r>
            <a:r>
              <a:rPr lang="it-IT" sz="1600" dirty="0" err="1"/>
              <a:t>fails</a:t>
            </a:r>
            <a:r>
              <a:rPr lang="it-IT" sz="1600" dirty="0"/>
              <a:t> </a:t>
            </a:r>
            <a:r>
              <a:rPr lang="it-IT" sz="1600" dirty="0" err="1"/>
              <a:t>coming</a:t>
            </a:r>
            <a:r>
              <a:rPr lang="it-IT" sz="1600" dirty="0"/>
              <a:t> from </a:t>
            </a:r>
            <a:r>
              <a:rPr lang="it-IT" sz="1600" dirty="0" err="1"/>
              <a:t>both</a:t>
            </a:r>
            <a:r>
              <a:rPr lang="it-IT" sz="1600" dirty="0"/>
              <a:t> part (</a:t>
            </a:r>
            <a:r>
              <a:rPr lang="it-IT" sz="1600" dirty="0">
                <a:solidFill>
                  <a:srgbClr val="0A36C2"/>
                </a:solidFill>
              </a:rPr>
              <a:t>RL</a:t>
            </a:r>
            <a:r>
              <a:rPr lang="it-IT" sz="1600" dirty="0"/>
              <a:t> and </a:t>
            </a:r>
            <a:r>
              <a:rPr lang="it-IT" sz="1600" dirty="0">
                <a:solidFill>
                  <a:srgbClr val="00B050"/>
                </a:solidFill>
              </a:rPr>
              <a:t>RB</a:t>
            </a:r>
            <a:r>
              <a:rPr lang="it-IT" sz="1600" dirty="0"/>
              <a:t>)</a:t>
            </a:r>
          </a:p>
        </p:txBody>
      </p:sp>
      <p:cxnSp>
        <p:nvCxnSpPr>
          <p:cNvPr id="15" name="Google Shape;535;p30"/>
          <p:cNvCxnSpPr/>
          <p:nvPr/>
        </p:nvCxnSpPr>
        <p:spPr>
          <a:xfrm flipH="1">
            <a:off x="0" y="4669797"/>
            <a:ext cx="4572150" cy="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8" name="CasellaDiTesto 17"/>
          <p:cNvSpPr txBox="1"/>
          <p:nvPr/>
        </p:nvSpPr>
        <p:spPr>
          <a:xfrm>
            <a:off x="843167" y="4755141"/>
            <a:ext cx="2441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b="1" i="1" dirty="0"/>
              <a:t>Focus on the </a:t>
            </a:r>
            <a:r>
              <a:rPr lang="it-IT" sz="1800" b="1" i="1" dirty="0" err="1"/>
              <a:t>reward</a:t>
            </a:r>
            <a:endParaRPr lang="it-IT" sz="1800" b="1" i="1" dirty="0"/>
          </a:p>
        </p:txBody>
      </p:sp>
      <p:pic>
        <p:nvPicPr>
          <p:cNvPr id="20" name="Immagin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3604" y="2484741"/>
            <a:ext cx="489452" cy="545390"/>
          </a:xfrm>
          <a:prstGeom prst="rect">
            <a:avLst/>
          </a:prstGeom>
          <a:solidFill>
            <a:schemeClr val="accent2"/>
          </a:solidFill>
          <a:ln>
            <a:solidFill>
              <a:srgbClr val="002060"/>
            </a:solidFill>
          </a:ln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5080" y="3411209"/>
            <a:ext cx="647700" cy="279400"/>
          </a:xfrm>
          <a:prstGeom prst="rect">
            <a:avLst/>
          </a:prstGeom>
        </p:spPr>
      </p:pic>
      <p:sp>
        <p:nvSpPr>
          <p:cNvPr id="6" name="Rettangolo 5"/>
          <p:cNvSpPr/>
          <p:nvPr/>
        </p:nvSpPr>
        <p:spPr>
          <a:xfrm>
            <a:off x="894753" y="5705159"/>
            <a:ext cx="284643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err="1">
                <a:solidFill>
                  <a:srgbClr val="0A36C2"/>
                </a:solidFill>
              </a:rPr>
              <a:t>GoalStep</a:t>
            </a:r>
            <a:r>
              <a:rPr lang="it-IT" dirty="0">
                <a:solidFill>
                  <a:srgbClr val="0A36C2"/>
                </a:solidFill>
              </a:rPr>
              <a:t> </a:t>
            </a:r>
            <a:r>
              <a:rPr lang="it-IT" dirty="0"/>
              <a:t>+ </a:t>
            </a:r>
            <a:r>
              <a:rPr lang="it-IT" dirty="0" err="1">
                <a:solidFill>
                  <a:srgbClr val="00B050"/>
                </a:solidFill>
              </a:rPr>
              <a:t>RAGoal</a:t>
            </a:r>
            <a:r>
              <a:rPr lang="it-IT" dirty="0">
                <a:solidFill>
                  <a:srgbClr val="00B050"/>
                </a:solidFill>
              </a:rPr>
              <a:t> </a:t>
            </a:r>
            <a:r>
              <a:rPr lang="it-IT" dirty="0"/>
              <a:t>+ </a:t>
            </a:r>
            <a:r>
              <a:rPr lang="it-IT" dirty="0" err="1">
                <a:solidFill>
                  <a:srgbClr val="00B050"/>
                </a:solidFill>
              </a:rPr>
              <a:t>RAFail</a:t>
            </a:r>
            <a:endParaRPr lang="it-IT" dirty="0">
              <a:solidFill>
                <a:srgbClr val="00B050"/>
              </a:solidFill>
            </a:endParaRPr>
          </a:p>
        </p:txBody>
      </p:sp>
      <p:sp>
        <p:nvSpPr>
          <p:cNvPr id="8" name="Segnaposto data 7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b-NO" smtClean="0"/>
              <a:t>22</a:t>
            </a:fld>
            <a:endParaRPr lang="nb-NO"/>
          </a:p>
        </p:txBody>
      </p:sp>
      <p:sp>
        <p:nvSpPr>
          <p:cNvPr id="23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dirty="0"/>
              <a:t>	      </a:t>
            </a:r>
            <a:r>
              <a:rPr lang="en-US" sz="2400" dirty="0">
                <a:solidFill>
                  <a:schemeClr val="lt1"/>
                </a:solidFill>
              </a:rPr>
              <a:t>Flavio </a:t>
            </a:r>
            <a:r>
              <a:rPr lang="en-US" sz="2400">
                <a:solidFill>
                  <a:schemeClr val="lt1"/>
                </a:solidFill>
              </a:rPr>
              <a:t>Lorenzi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16" name="Immagin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1121" y="4481775"/>
            <a:ext cx="2921000" cy="122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581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49288" y="263481"/>
            <a:ext cx="8514977" cy="504825"/>
          </a:xfrm>
        </p:spPr>
        <p:txBody>
          <a:bodyPr/>
          <a:lstStyle/>
          <a:p>
            <a:pPr algn="ctr"/>
            <a:r>
              <a:rPr lang="it-IT" sz="2600" dirty="0" err="1">
                <a:solidFill>
                  <a:schemeClr val="accent4">
                    <a:lumMod val="50000"/>
                  </a:schemeClr>
                </a:solidFill>
              </a:rPr>
              <a:t>Implementation</a:t>
            </a:r>
            <a:r>
              <a:rPr lang="it-IT" sz="2600" dirty="0">
                <a:solidFill>
                  <a:schemeClr val="accent4">
                    <a:lumMod val="50000"/>
                  </a:schemeClr>
                </a:solidFill>
              </a:rPr>
              <a:t>: </a:t>
            </a:r>
            <a:r>
              <a:rPr lang="it-IT" sz="2600" dirty="0" err="1">
                <a:solidFill>
                  <a:schemeClr val="accent4">
                    <a:lumMod val="50000"/>
                  </a:schemeClr>
                </a:solidFill>
              </a:rPr>
              <a:t>Chess</a:t>
            </a:r>
            <a:r>
              <a:rPr lang="it-IT" sz="26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it-IT" sz="2600" dirty="0" err="1">
                <a:solidFill>
                  <a:schemeClr val="accent4">
                    <a:lumMod val="50000"/>
                  </a:schemeClr>
                </a:solidFill>
              </a:rPr>
              <a:t>Moves</a:t>
            </a:r>
            <a:r>
              <a:rPr lang="it-IT" sz="2600" dirty="0">
                <a:solidFill>
                  <a:schemeClr val="accent4">
                    <a:lumMod val="50000"/>
                  </a:schemeClr>
                </a:solidFill>
              </a:rPr>
              <a:t> -2 (code </a:t>
            </a:r>
            <a:r>
              <a:rPr lang="it-IT" sz="2600" dirty="0" err="1">
                <a:solidFill>
                  <a:schemeClr val="accent4">
                    <a:lumMod val="50000"/>
                  </a:schemeClr>
                </a:solidFill>
              </a:rPr>
              <a:t>details</a:t>
            </a:r>
            <a:r>
              <a:rPr lang="it-IT" sz="2600" dirty="0">
                <a:solidFill>
                  <a:schemeClr val="accent4">
                    <a:lumMod val="50000"/>
                  </a:schemeClr>
                </a:solidFill>
              </a:rPr>
              <a:t>)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349288" y="1474501"/>
            <a:ext cx="30364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/>
              <a:t>-Class </a:t>
            </a:r>
            <a:r>
              <a:rPr lang="it-IT" sz="2000" b="1" dirty="0" err="1"/>
              <a:t>RewardAutoma</a:t>
            </a:r>
            <a:r>
              <a:rPr lang="it-IT" sz="2000" b="1" dirty="0"/>
              <a:t> </a:t>
            </a:r>
            <a:endParaRPr lang="it-IT" b="1" dirty="0"/>
          </a:p>
        </p:txBody>
      </p:sp>
      <p:sp>
        <p:nvSpPr>
          <p:cNvPr id="9" name="CasellaDiTesto 8"/>
          <p:cNvSpPr txBox="1"/>
          <p:nvPr/>
        </p:nvSpPr>
        <p:spPr>
          <a:xfrm>
            <a:off x="1689559" y="766275"/>
            <a:ext cx="60452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 err="1"/>
              <a:t>Two</a:t>
            </a:r>
            <a:r>
              <a:rPr lang="it-IT" sz="1600" dirty="0"/>
              <a:t> </a:t>
            </a:r>
            <a:r>
              <a:rPr lang="it-IT" sz="1600" dirty="0" err="1"/>
              <a:t>python</a:t>
            </a:r>
            <a:r>
              <a:rPr lang="it-IT" sz="1600" dirty="0"/>
              <a:t> </a:t>
            </a:r>
            <a:r>
              <a:rPr lang="it-IT" sz="1600" dirty="0" err="1"/>
              <a:t>dictionary</a:t>
            </a:r>
            <a:r>
              <a:rPr lang="it-IT" sz="1600" dirty="0"/>
              <a:t> are </a:t>
            </a:r>
            <a:r>
              <a:rPr lang="it-IT" sz="1600" dirty="0" err="1"/>
              <a:t>implemented</a:t>
            </a:r>
            <a:r>
              <a:rPr lang="it-IT" sz="1600" dirty="0"/>
              <a:t>: </a:t>
            </a:r>
            <a:r>
              <a:rPr lang="it-IT" sz="1600" b="1" dirty="0" err="1"/>
              <a:t>tokenBip</a:t>
            </a:r>
            <a:r>
              <a:rPr lang="it-IT" sz="1600" dirty="0"/>
              <a:t> and </a:t>
            </a:r>
            <a:r>
              <a:rPr lang="it-IT" sz="1600" b="1" dirty="0" err="1"/>
              <a:t>colorBip</a:t>
            </a:r>
            <a:endParaRPr lang="it-IT" sz="1600" b="1" dirty="0"/>
          </a:p>
        </p:txBody>
      </p:sp>
      <p:sp>
        <p:nvSpPr>
          <p:cNvPr id="10" name="CasellaDiTesto 9"/>
          <p:cNvSpPr txBox="1"/>
          <p:nvPr/>
        </p:nvSpPr>
        <p:spPr>
          <a:xfrm>
            <a:off x="349288" y="5075444"/>
            <a:ext cx="64372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3" name="CasellaDiTesto 12"/>
          <p:cNvSpPr txBox="1"/>
          <p:nvPr/>
        </p:nvSpPr>
        <p:spPr>
          <a:xfrm>
            <a:off x="349288" y="1789795"/>
            <a:ext cx="82208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dirty="0" err="1"/>
              <a:t>Each</a:t>
            </a:r>
            <a:r>
              <a:rPr lang="it-IT" sz="1800" dirty="0"/>
              <a:t> </a:t>
            </a:r>
            <a:r>
              <a:rPr lang="it-IT" sz="1800" dirty="0" err="1"/>
              <a:t>method</a:t>
            </a:r>
            <a:r>
              <a:rPr lang="it-IT" sz="1800" dirty="0"/>
              <a:t> </a:t>
            </a:r>
            <a:r>
              <a:rPr lang="it-IT" sz="1800" dirty="0" err="1"/>
              <a:t>is</a:t>
            </a:r>
            <a:r>
              <a:rPr lang="it-IT" sz="1800" dirty="0"/>
              <a:t> </a:t>
            </a:r>
            <a:r>
              <a:rPr lang="it-IT" sz="1800" dirty="0" err="1"/>
              <a:t>finalized</a:t>
            </a:r>
            <a:r>
              <a:rPr lang="it-IT" sz="1800" dirty="0"/>
              <a:t> to </a:t>
            </a:r>
            <a:r>
              <a:rPr lang="it-IT" sz="1800" dirty="0" err="1"/>
              <a:t>perform</a:t>
            </a:r>
            <a:r>
              <a:rPr lang="it-IT" sz="1800" dirty="0"/>
              <a:t> </a:t>
            </a:r>
            <a:r>
              <a:rPr lang="it-IT" sz="1800" dirty="0" err="1"/>
              <a:t>what</a:t>
            </a:r>
            <a:r>
              <a:rPr lang="it-IT" sz="1800" dirty="0"/>
              <a:t> </a:t>
            </a:r>
            <a:r>
              <a:rPr lang="it-IT" sz="1800" dirty="0" err="1"/>
              <a:t>is</a:t>
            </a:r>
            <a:r>
              <a:rPr lang="it-IT" sz="1800" dirty="0"/>
              <a:t> </a:t>
            </a:r>
            <a:r>
              <a:rPr lang="it-IT" sz="1800" dirty="0" err="1"/>
              <a:t>described</a:t>
            </a:r>
            <a:r>
              <a:rPr lang="it-IT" sz="1800" dirty="0"/>
              <a:t> by LTL </a:t>
            </a:r>
            <a:r>
              <a:rPr lang="it-IT" sz="1800" dirty="0" err="1"/>
              <a:t>formulas</a:t>
            </a:r>
            <a:r>
              <a:rPr lang="it-IT" sz="1800" dirty="0"/>
              <a:t>, </a:t>
            </a:r>
            <a:r>
              <a:rPr lang="it-IT" sz="1800" dirty="0" err="1"/>
              <a:t>according</a:t>
            </a:r>
            <a:r>
              <a:rPr lang="it-IT" sz="1800" dirty="0"/>
              <a:t> to the </a:t>
            </a:r>
            <a:r>
              <a:rPr lang="it-IT" sz="1800" dirty="0" err="1"/>
              <a:t>Restraining</a:t>
            </a:r>
            <a:r>
              <a:rPr lang="it-IT" sz="1800" dirty="0"/>
              <a:t> </a:t>
            </a:r>
            <a:r>
              <a:rPr lang="it-IT" sz="1800" dirty="0" err="1"/>
              <a:t>Bolts</a:t>
            </a:r>
            <a:r>
              <a:rPr lang="it-IT" sz="1800" dirty="0"/>
              <a:t> </a:t>
            </a:r>
            <a:r>
              <a:rPr lang="it-IT" sz="1800" dirty="0" err="1"/>
              <a:t>specifications</a:t>
            </a:r>
            <a:endParaRPr lang="it-IT" sz="1800" dirty="0"/>
          </a:p>
        </p:txBody>
      </p:sp>
      <p:sp>
        <p:nvSpPr>
          <p:cNvPr id="14" name="CasellaDiTesto 13"/>
          <p:cNvSpPr txBox="1"/>
          <p:nvPr/>
        </p:nvSpPr>
        <p:spPr>
          <a:xfrm>
            <a:off x="489315" y="2703380"/>
            <a:ext cx="14285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 err="1"/>
              <a:t>Main</a:t>
            </a:r>
            <a:r>
              <a:rPr lang="it-IT" sz="1600" dirty="0"/>
              <a:t> </a:t>
            </a:r>
            <a:r>
              <a:rPr lang="it-IT" sz="1600" dirty="0" err="1"/>
              <a:t>method</a:t>
            </a:r>
            <a:r>
              <a:rPr lang="it-IT" sz="1600" dirty="0"/>
              <a:t>:</a:t>
            </a:r>
          </a:p>
        </p:txBody>
      </p:sp>
      <p:sp>
        <p:nvSpPr>
          <p:cNvPr id="21" name="CasellaDiTesto 20"/>
          <p:cNvSpPr txBox="1"/>
          <p:nvPr/>
        </p:nvSpPr>
        <p:spPr>
          <a:xfrm>
            <a:off x="322229" y="4898307"/>
            <a:ext cx="17956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/>
              <a:t>-Class </a:t>
            </a:r>
            <a:r>
              <a:rPr lang="it-IT" sz="2000" b="1" dirty="0" err="1"/>
              <a:t>Chess</a:t>
            </a:r>
            <a:endParaRPr lang="it-IT" sz="2000" b="1" dirty="0"/>
          </a:p>
        </p:txBody>
      </p:sp>
      <p:sp>
        <p:nvSpPr>
          <p:cNvPr id="22" name="CasellaDiTesto 21"/>
          <p:cNvSpPr txBox="1"/>
          <p:nvPr/>
        </p:nvSpPr>
        <p:spPr>
          <a:xfrm>
            <a:off x="322229" y="5298417"/>
            <a:ext cx="78586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dirty="0"/>
              <a:t>Here </a:t>
            </a:r>
            <a:r>
              <a:rPr lang="it-IT" sz="1800" dirty="0" err="1"/>
              <a:t>we</a:t>
            </a:r>
            <a:r>
              <a:rPr lang="it-IT" sz="1800" dirty="0"/>
              <a:t> can </a:t>
            </a:r>
            <a:r>
              <a:rPr lang="it-IT" sz="1800" dirty="0" err="1"/>
              <a:t>found</a:t>
            </a:r>
            <a:r>
              <a:rPr lang="it-IT" sz="1800" dirty="0"/>
              <a:t> </a:t>
            </a:r>
            <a:r>
              <a:rPr lang="it-IT" sz="1800" dirty="0" err="1"/>
              <a:t>all</a:t>
            </a:r>
            <a:r>
              <a:rPr lang="it-IT" sz="1800" dirty="0"/>
              <a:t> </a:t>
            </a:r>
            <a:r>
              <a:rPr lang="it-IT" sz="1800" dirty="0" err="1"/>
              <a:t>we</a:t>
            </a:r>
            <a:r>
              <a:rPr lang="it-IT" sz="1800" dirty="0"/>
              <a:t> </a:t>
            </a:r>
            <a:r>
              <a:rPr lang="it-IT" sz="1800" dirty="0" err="1"/>
              <a:t>need</a:t>
            </a:r>
            <a:r>
              <a:rPr lang="it-IT" sz="1800" dirty="0"/>
              <a:t> to </a:t>
            </a:r>
            <a:r>
              <a:rPr lang="it-IT" sz="1800" dirty="0" err="1"/>
              <a:t>perform</a:t>
            </a:r>
            <a:r>
              <a:rPr lang="it-IT" sz="1800" dirty="0"/>
              <a:t> the RL </a:t>
            </a:r>
            <a:r>
              <a:rPr lang="it-IT" sz="1800" dirty="0" err="1"/>
              <a:t>implementation</a:t>
            </a:r>
            <a:r>
              <a:rPr lang="it-IT" sz="1800" dirty="0"/>
              <a:t>:</a:t>
            </a:r>
          </a:p>
          <a:p>
            <a:r>
              <a:rPr lang="it-IT" sz="1800" i="1" dirty="0"/>
              <a:t>Update positions, </a:t>
            </a:r>
            <a:r>
              <a:rPr lang="it-IT" sz="1800" i="1" dirty="0" err="1"/>
              <a:t>actions</a:t>
            </a:r>
            <a:r>
              <a:rPr lang="it-IT" sz="1800" i="1" dirty="0"/>
              <a:t> and colors + Reset </a:t>
            </a:r>
            <a:r>
              <a:rPr lang="it-IT" sz="1800" i="1" dirty="0" err="1"/>
              <a:t>functions</a:t>
            </a:r>
            <a:r>
              <a:rPr lang="it-IT" sz="1800" i="1" dirty="0"/>
              <a:t> + </a:t>
            </a:r>
            <a:r>
              <a:rPr lang="it-IT" sz="1800" i="1" dirty="0" err="1"/>
              <a:t>Rendering</a:t>
            </a:r>
            <a:endParaRPr lang="it-IT" sz="1800" dirty="0"/>
          </a:p>
        </p:txBody>
      </p:sp>
      <p:pic>
        <p:nvPicPr>
          <p:cNvPr id="27" name="Immagine 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1565" y="2483649"/>
            <a:ext cx="6335641" cy="2044169"/>
          </a:xfrm>
          <a:prstGeom prst="rect">
            <a:avLst/>
          </a:prstGeom>
        </p:spPr>
      </p:pic>
      <p:sp>
        <p:nvSpPr>
          <p:cNvPr id="28" name="CasellaDiTesto 27"/>
          <p:cNvSpPr txBox="1"/>
          <p:nvPr/>
        </p:nvSpPr>
        <p:spPr>
          <a:xfrm>
            <a:off x="262140" y="3478742"/>
            <a:ext cx="19921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-</a:t>
            </a:r>
            <a:r>
              <a:rPr lang="it-IT" dirty="0" err="1"/>
              <a:t>check</a:t>
            </a:r>
            <a:r>
              <a:rPr lang="it-IT" dirty="0"/>
              <a:t> for color and </a:t>
            </a:r>
            <a:r>
              <a:rPr lang="it-IT" dirty="0" err="1"/>
              <a:t>moves</a:t>
            </a:r>
            <a:r>
              <a:rPr lang="it-IT" dirty="0"/>
              <a:t> </a:t>
            </a:r>
            <a:r>
              <a:rPr lang="it-IT" dirty="0" err="1"/>
              <a:t>orders</a:t>
            </a:r>
            <a:endParaRPr lang="it-IT" dirty="0"/>
          </a:p>
          <a:p>
            <a:r>
              <a:rPr lang="it-IT" dirty="0"/>
              <a:t>-update the </a:t>
            </a:r>
            <a:r>
              <a:rPr lang="it-IT" dirty="0" err="1"/>
              <a:t>current</a:t>
            </a:r>
            <a:r>
              <a:rPr lang="it-IT" dirty="0"/>
              <a:t> state with RB </a:t>
            </a:r>
            <a:r>
              <a:rPr lang="it-IT" dirty="0" err="1"/>
              <a:t>rewards</a:t>
            </a:r>
            <a:endParaRPr lang="it-IT" dirty="0"/>
          </a:p>
        </p:txBody>
      </p:sp>
      <p:sp>
        <p:nvSpPr>
          <p:cNvPr id="30" name="CasellaDiTesto 29"/>
          <p:cNvSpPr txBox="1"/>
          <p:nvPr/>
        </p:nvSpPr>
        <p:spPr>
          <a:xfrm>
            <a:off x="715099" y="3038292"/>
            <a:ext cx="889987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it-IT" sz="1800" i="1" dirty="0"/>
              <a:t>update</a:t>
            </a:r>
            <a:endParaRPr lang="it-IT" i="1" dirty="0"/>
          </a:p>
        </p:txBody>
      </p:sp>
      <p:sp>
        <p:nvSpPr>
          <p:cNvPr id="31" name="CasellaDiTesto 30"/>
          <p:cNvSpPr txBox="1"/>
          <p:nvPr/>
        </p:nvSpPr>
        <p:spPr>
          <a:xfrm>
            <a:off x="4251530" y="4525210"/>
            <a:ext cx="32560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check</a:t>
            </a:r>
            <a:r>
              <a:rPr lang="it-IT" dirty="0"/>
              <a:t> the </a:t>
            </a:r>
            <a:r>
              <a:rPr lang="it-IT" dirty="0" err="1"/>
              <a:t>ordered</a:t>
            </a:r>
            <a:r>
              <a:rPr lang="it-IT" dirty="0"/>
              <a:t> </a:t>
            </a:r>
            <a:r>
              <a:rPr lang="it-IT" dirty="0" err="1"/>
              <a:t>motion</a:t>
            </a:r>
            <a:r>
              <a:rPr lang="it-IT" dirty="0"/>
              <a:t> of the robot</a:t>
            </a:r>
          </a:p>
        </p:txBody>
      </p:sp>
      <p:sp>
        <p:nvSpPr>
          <p:cNvPr id="3" name="Rettangolo 2"/>
          <p:cNvSpPr/>
          <p:nvPr/>
        </p:nvSpPr>
        <p:spPr>
          <a:xfrm>
            <a:off x="1220071" y="1072169"/>
            <a:ext cx="7211450" cy="30777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it-IT" dirty="0"/>
              <a:t>TOKENS = [ [’</a:t>
            </a:r>
            <a:r>
              <a:rPr lang="it-IT" dirty="0" err="1"/>
              <a:t>name</a:t>
            </a:r>
            <a:r>
              <a:rPr lang="it-IT" dirty="0"/>
              <a:t>', color', x, y],  [’t2', green', 1,1],   [’t3', green', 2,2],  [’t4', green', 3,3]</a:t>
            </a:r>
            <a:r>
              <a:rPr lang="mr-IN" dirty="0"/>
              <a:t>…</a:t>
            </a:r>
            <a:r>
              <a:rPr lang="it-IT" dirty="0"/>
              <a:t>]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b-NO" smtClean="0"/>
              <a:t>23</a:t>
            </a:fld>
            <a:endParaRPr lang="nb-NO"/>
          </a:p>
        </p:txBody>
      </p:sp>
      <p:sp>
        <p:nvSpPr>
          <p:cNvPr id="19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dirty="0"/>
              <a:t>	      </a:t>
            </a:r>
            <a:r>
              <a:rPr lang="en-US" sz="2400" dirty="0">
                <a:solidFill>
                  <a:schemeClr val="lt1"/>
                </a:solidFill>
              </a:rPr>
              <a:t>Flavio </a:t>
            </a:r>
            <a:r>
              <a:rPr lang="en-US" sz="2400">
                <a:solidFill>
                  <a:schemeClr val="lt1"/>
                </a:solidFill>
              </a:rPr>
              <a:t>Lorenzi</a:t>
            </a: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1566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37"/>
          <p:cNvSpPr txBox="1">
            <a:spLocks noGrp="1"/>
          </p:cNvSpPr>
          <p:nvPr>
            <p:ph type="title" idx="4294967295"/>
          </p:nvPr>
        </p:nvSpPr>
        <p:spPr>
          <a:xfrm>
            <a:off x="633811" y="116301"/>
            <a:ext cx="8028000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buSzPts val="2200"/>
            </a:pPr>
            <a:r>
              <a:rPr lang="it-IT" sz="2600" dirty="0" err="1">
                <a:solidFill>
                  <a:schemeClr val="accent4">
                    <a:lumMod val="50000"/>
                  </a:schemeClr>
                </a:solidFill>
              </a:rPr>
              <a:t>Implementation</a:t>
            </a:r>
            <a:r>
              <a:rPr lang="it-IT" sz="2600" dirty="0">
                <a:solidFill>
                  <a:schemeClr val="accent4">
                    <a:lumMod val="50000"/>
                  </a:schemeClr>
                </a:solidFill>
              </a:rPr>
              <a:t>: </a:t>
            </a:r>
            <a:r>
              <a:rPr lang="it-IT" sz="2600" dirty="0" err="1">
                <a:solidFill>
                  <a:schemeClr val="accent4">
                    <a:lumMod val="50000"/>
                  </a:schemeClr>
                </a:solidFill>
              </a:rPr>
              <a:t>Chess</a:t>
            </a:r>
            <a:r>
              <a:rPr lang="it-IT" sz="26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it-IT" sz="2600" dirty="0" err="1">
                <a:solidFill>
                  <a:schemeClr val="accent4">
                    <a:lumMod val="50000"/>
                  </a:schemeClr>
                </a:solidFill>
              </a:rPr>
              <a:t>Moves</a:t>
            </a:r>
            <a:r>
              <a:rPr lang="it-IT" sz="2600" dirty="0">
                <a:solidFill>
                  <a:schemeClr val="accent4">
                    <a:lumMod val="50000"/>
                  </a:schemeClr>
                </a:solidFill>
              </a:rPr>
              <a:t> -3 (</a:t>
            </a:r>
            <a:r>
              <a:rPr lang="it-IT" sz="2600" dirty="0" err="1">
                <a:solidFill>
                  <a:schemeClr val="accent4">
                    <a:lumMod val="50000"/>
                  </a:schemeClr>
                </a:solidFill>
              </a:rPr>
              <a:t>results</a:t>
            </a:r>
            <a:r>
              <a:rPr lang="it-IT" sz="2600" dirty="0">
                <a:solidFill>
                  <a:schemeClr val="accent4">
                    <a:lumMod val="50000"/>
                  </a:schemeClr>
                </a:solidFill>
              </a:rPr>
              <a:t>)</a:t>
            </a:r>
            <a:endParaRPr sz="26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637" name="Google Shape;637;p37"/>
          <p:cNvSpPr txBox="1"/>
          <p:nvPr/>
        </p:nvSpPr>
        <p:spPr>
          <a:xfrm>
            <a:off x="8571475" y="599425"/>
            <a:ext cx="693000" cy="1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/>
          </a:p>
        </p:txBody>
      </p:sp>
      <p:sp>
        <p:nvSpPr>
          <p:cNvPr id="638" name="Google Shape;638;p37"/>
          <p:cNvSpPr txBox="1"/>
          <p:nvPr/>
        </p:nvSpPr>
        <p:spPr>
          <a:xfrm>
            <a:off x="5961216" y="3688432"/>
            <a:ext cx="2852421" cy="2282874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it-IT" dirty="0"/>
              <a:t>Learning </a:t>
            </a:r>
            <a:r>
              <a:rPr lang="it-IT" dirty="0" err="1"/>
              <a:t>algorithm</a:t>
            </a:r>
            <a:r>
              <a:rPr lang="it-IT" dirty="0"/>
              <a:t>: SARSA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it-IT" dirty="0"/>
              <a:t>Alpha: -0.99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it-IT" dirty="0"/>
              <a:t>Epsilon: -2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it-IT" dirty="0"/>
              <a:t>Gamma: 0.99</a:t>
            </a:r>
            <a:endParaRPr dirty="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dirty="0"/>
              <a:t>n-steps: 20</a:t>
            </a:r>
          </a:p>
          <a:p>
            <a:pPr marL="457200" indent="-304800">
              <a:lnSpc>
                <a:spcPct val="150000"/>
              </a:lnSpc>
              <a:buSzPts val="1200"/>
              <a:buFont typeface="Arial"/>
              <a:buChar char="●"/>
            </a:pPr>
            <a:r>
              <a:rPr lang="en-US" dirty="0" err="1"/>
              <a:t>StopOnGoal</a:t>
            </a:r>
            <a:r>
              <a:rPr lang="en-US" dirty="0"/>
              <a:t>: True</a:t>
            </a:r>
          </a:p>
          <a:p>
            <a:pPr marL="457200" indent="-304800">
              <a:lnSpc>
                <a:spcPct val="150000"/>
              </a:lnSpc>
              <a:buSzPts val="1200"/>
              <a:buFont typeface="Arial"/>
              <a:buChar char="●"/>
            </a:pPr>
            <a:r>
              <a:rPr lang="en-US" dirty="0" err="1"/>
              <a:t>MaxTime</a:t>
            </a:r>
            <a:r>
              <a:rPr lang="en-US" dirty="0"/>
              <a:t>: 250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0" y="599425"/>
            <a:ext cx="521086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The agent </a:t>
            </a:r>
            <a:r>
              <a:rPr lang="it-IT" sz="1500" dirty="0" err="1"/>
              <a:t>has</a:t>
            </a:r>
            <a:r>
              <a:rPr lang="it-IT" sz="1500" dirty="0"/>
              <a:t> </a:t>
            </a:r>
            <a:r>
              <a:rPr lang="it-IT" sz="1500" dirty="0" err="1"/>
              <a:t>learned</a:t>
            </a:r>
            <a:r>
              <a:rPr lang="it-IT" sz="1500" dirty="0"/>
              <a:t> an </a:t>
            </a:r>
            <a:r>
              <a:rPr lang="it-IT" sz="1500" b="1" dirty="0" err="1"/>
              <a:t>optimal</a:t>
            </a:r>
            <a:r>
              <a:rPr lang="it-IT" sz="1500" b="1" dirty="0"/>
              <a:t> policy </a:t>
            </a:r>
            <a:r>
              <a:rPr lang="it-IT" sz="1500" dirty="0"/>
              <a:t>in a short time</a:t>
            </a:r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232" y="638799"/>
            <a:ext cx="4122661" cy="3187999"/>
          </a:xfrm>
          <a:prstGeom prst="rect">
            <a:avLst/>
          </a:prstGeom>
        </p:spPr>
      </p:pic>
      <p:sp>
        <p:nvSpPr>
          <p:cNvPr id="11" name="CasellaDiTesto 10"/>
          <p:cNvSpPr txBox="1"/>
          <p:nvPr/>
        </p:nvSpPr>
        <p:spPr>
          <a:xfrm>
            <a:off x="0" y="4520325"/>
            <a:ext cx="57534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/>
              <a:t>The robot </a:t>
            </a:r>
            <a:r>
              <a:rPr lang="it-IT" sz="1600" dirty="0" err="1"/>
              <a:t>computes</a:t>
            </a:r>
            <a:r>
              <a:rPr lang="it-IT" sz="1600" dirty="0"/>
              <a:t> in </a:t>
            </a:r>
            <a:r>
              <a:rPr lang="it-IT" sz="1600" dirty="0" err="1"/>
              <a:t>this</a:t>
            </a:r>
            <a:r>
              <a:rPr lang="it-IT" sz="1600" dirty="0"/>
              <a:t> </a:t>
            </a:r>
            <a:r>
              <a:rPr lang="it-IT" sz="1600" dirty="0" err="1"/>
              <a:t>sequence</a:t>
            </a:r>
            <a:r>
              <a:rPr lang="it-IT" sz="1600" dirty="0"/>
              <a:t> the task, </a:t>
            </a:r>
            <a:r>
              <a:rPr lang="it-IT" sz="1600" dirty="0" err="1"/>
              <a:t>keeping</a:t>
            </a:r>
            <a:r>
              <a:rPr lang="it-IT" sz="1600" dirty="0"/>
              <a:t> </a:t>
            </a:r>
            <a:r>
              <a:rPr lang="it-IT" sz="1600" dirty="0" err="1"/>
              <a:t>order</a:t>
            </a:r>
            <a:endParaRPr lang="it-IT" sz="1600" dirty="0"/>
          </a:p>
        </p:txBody>
      </p:sp>
      <p:sp>
        <p:nvSpPr>
          <p:cNvPr id="12" name="CasellaDiTesto 11"/>
          <p:cNvSpPr txBox="1"/>
          <p:nvPr/>
        </p:nvSpPr>
        <p:spPr>
          <a:xfrm>
            <a:off x="170228" y="4932015"/>
            <a:ext cx="5288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 err="1">
                <a:solidFill>
                  <a:srgbClr val="00D200"/>
                </a:solidFill>
              </a:rPr>
              <a:t>Knigth</a:t>
            </a:r>
            <a:r>
              <a:rPr lang="it-IT" sz="1800" dirty="0">
                <a:solidFill>
                  <a:srgbClr val="00D200"/>
                </a:solidFill>
              </a:rPr>
              <a:t>  </a:t>
            </a:r>
            <a:r>
              <a:rPr lang="it-IT" sz="1800" dirty="0">
                <a:solidFill>
                  <a:srgbClr val="FF0000"/>
                </a:solidFill>
                <a:sym typeface="Wingdings"/>
              </a:rPr>
              <a:t></a:t>
            </a:r>
            <a:r>
              <a:rPr lang="it-IT" sz="1800" dirty="0">
                <a:sym typeface="Wingdings"/>
              </a:rPr>
              <a:t>  </a:t>
            </a:r>
            <a:r>
              <a:rPr lang="it-IT" sz="1800" dirty="0" smtClean="0">
                <a:solidFill>
                  <a:srgbClr val="0050F1"/>
                </a:solidFill>
                <a:sym typeface="Wingdings"/>
              </a:rPr>
              <a:t>Rock</a:t>
            </a:r>
            <a:r>
              <a:rPr lang="it-IT" sz="1800" dirty="0" smtClean="0">
                <a:solidFill>
                  <a:srgbClr val="0A36C2"/>
                </a:solidFill>
                <a:sym typeface="Wingdings"/>
              </a:rPr>
              <a:t>  </a:t>
            </a:r>
            <a:r>
              <a:rPr lang="it-IT" sz="1800" dirty="0">
                <a:solidFill>
                  <a:srgbClr val="FF0000"/>
                </a:solidFill>
                <a:sym typeface="Wingdings"/>
              </a:rPr>
              <a:t></a:t>
            </a:r>
            <a:r>
              <a:rPr lang="it-IT" sz="1800" dirty="0">
                <a:sym typeface="Wingdings"/>
              </a:rPr>
              <a:t> </a:t>
            </a:r>
            <a:r>
              <a:rPr lang="it-IT" sz="1800" dirty="0">
                <a:solidFill>
                  <a:srgbClr val="7030A0"/>
                </a:solidFill>
                <a:sym typeface="Wingdings"/>
              </a:rPr>
              <a:t>King</a:t>
            </a:r>
            <a:r>
              <a:rPr lang="it-IT" sz="1800" dirty="0" smtClean="0">
                <a:solidFill>
                  <a:srgbClr val="7030A0"/>
                </a:solidFill>
                <a:sym typeface="Wingdings"/>
              </a:rPr>
              <a:t>  </a:t>
            </a:r>
            <a:r>
              <a:rPr lang="it-IT" sz="1800" dirty="0">
                <a:solidFill>
                  <a:srgbClr val="FF0000"/>
                </a:solidFill>
                <a:sym typeface="Wingdings"/>
              </a:rPr>
              <a:t></a:t>
            </a:r>
            <a:r>
              <a:rPr lang="it-IT" sz="1800" dirty="0">
                <a:sym typeface="Wingdings"/>
              </a:rPr>
              <a:t>  </a:t>
            </a:r>
            <a:r>
              <a:rPr lang="it-IT" sz="1800" dirty="0" err="1">
                <a:sym typeface="Wingdings"/>
              </a:rPr>
              <a:t>Bishops</a:t>
            </a:r>
            <a:r>
              <a:rPr lang="it-IT" sz="1800" dirty="0">
                <a:sym typeface="Wingdings"/>
              </a:rPr>
              <a:t>  </a:t>
            </a:r>
            <a:r>
              <a:rPr lang="it-IT" sz="1800" dirty="0">
                <a:solidFill>
                  <a:srgbClr val="FF0000"/>
                </a:solidFill>
                <a:sym typeface="Wingdings"/>
              </a:rPr>
              <a:t> </a:t>
            </a:r>
            <a:r>
              <a:rPr lang="it-IT" sz="1800" dirty="0">
                <a:sym typeface="Wingdings"/>
              </a:rPr>
              <a:t> </a:t>
            </a:r>
            <a:r>
              <a:rPr lang="it-IT" sz="1800" dirty="0">
                <a:solidFill>
                  <a:schemeClr val="bg1">
                    <a:lumMod val="65000"/>
                  </a:schemeClr>
                </a:solidFill>
                <a:sym typeface="Wingdings"/>
              </a:rPr>
              <a:t>Queen</a:t>
            </a:r>
            <a:endParaRPr lang="it-IT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3" name="Immagin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3680" y="5401061"/>
            <a:ext cx="323986" cy="587224"/>
          </a:xfrm>
          <a:prstGeom prst="rect">
            <a:avLst/>
          </a:prstGeom>
        </p:spPr>
      </p:pic>
      <p:pic>
        <p:nvPicPr>
          <p:cNvPr id="14" name="Immagin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035" y="5387772"/>
            <a:ext cx="314210" cy="583533"/>
          </a:xfrm>
          <a:prstGeom prst="rect">
            <a:avLst/>
          </a:prstGeom>
        </p:spPr>
      </p:pic>
      <p:pic>
        <p:nvPicPr>
          <p:cNvPr id="15" name="Immagine 1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1431" y="5350343"/>
            <a:ext cx="303162" cy="691423"/>
          </a:xfrm>
          <a:prstGeom prst="rect">
            <a:avLst/>
          </a:prstGeom>
        </p:spPr>
      </p:pic>
      <p:pic>
        <p:nvPicPr>
          <p:cNvPr id="16" name="Immagine 1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268" y="5296765"/>
            <a:ext cx="349313" cy="711405"/>
          </a:xfrm>
          <a:prstGeom prst="rect">
            <a:avLst/>
          </a:prstGeom>
        </p:spPr>
      </p:pic>
      <p:pic>
        <p:nvPicPr>
          <p:cNvPr id="17" name="Immagine 1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7443" y="5283539"/>
            <a:ext cx="373424" cy="760510"/>
          </a:xfrm>
          <a:prstGeom prst="rect">
            <a:avLst/>
          </a:prstGeom>
        </p:spPr>
      </p:pic>
      <p:sp>
        <p:nvSpPr>
          <p:cNvPr id="2" name="Segnaposto data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b-NO" smtClean="0"/>
              <a:t>24</a:t>
            </a:fld>
            <a:endParaRPr lang="nb-NO"/>
          </a:p>
        </p:txBody>
      </p:sp>
      <p:sp>
        <p:nvSpPr>
          <p:cNvPr id="20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dirty="0"/>
              <a:t>	      </a:t>
            </a:r>
            <a:r>
              <a:rPr lang="en-US" sz="2400" dirty="0">
                <a:solidFill>
                  <a:schemeClr val="lt1"/>
                </a:solidFill>
              </a:rPr>
              <a:t>Flavio </a:t>
            </a:r>
            <a:r>
              <a:rPr lang="en-US" sz="2400">
                <a:solidFill>
                  <a:schemeClr val="lt1"/>
                </a:solidFill>
              </a:rPr>
              <a:t>Lorenzi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7" name="clip_final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28546" y="931716"/>
            <a:ext cx="4847249" cy="353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792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66599" y="402201"/>
            <a:ext cx="5380748" cy="549254"/>
          </a:xfrm>
        </p:spPr>
        <p:txBody>
          <a:bodyPr/>
          <a:lstStyle/>
          <a:p>
            <a:r>
              <a:rPr lang="it-IT" dirty="0">
                <a:solidFill>
                  <a:schemeClr val="accent1">
                    <a:lumMod val="50000"/>
                  </a:schemeClr>
                </a:solidFill>
              </a:rPr>
              <a:t>Pick and place task (still abstract)</a:t>
            </a:r>
            <a:br>
              <a:rPr lang="it-IT" dirty="0">
                <a:solidFill>
                  <a:schemeClr val="accent1">
                    <a:lumMod val="50000"/>
                  </a:schemeClr>
                </a:solidFill>
              </a:rPr>
            </a:br>
            <a:endParaRPr lang="it-IT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99" y="2170772"/>
            <a:ext cx="3015130" cy="2892429"/>
          </a:xfrm>
          <a:prstGeom prst="rect">
            <a:avLst/>
          </a:prstGeom>
        </p:spPr>
      </p:pic>
      <p:sp>
        <p:nvSpPr>
          <p:cNvPr id="5" name="CasellaDiTesto 4"/>
          <p:cNvSpPr txBox="1"/>
          <p:nvPr/>
        </p:nvSpPr>
        <p:spPr>
          <a:xfrm>
            <a:off x="324513" y="4300437"/>
            <a:ext cx="74732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100" dirty="0"/>
              <a:t>  Home </a:t>
            </a:r>
          </a:p>
          <a:p>
            <a:r>
              <a:rPr lang="it-IT" sz="1100" dirty="0"/>
              <a:t>(or base)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1071833" y="5157380"/>
            <a:ext cx="97616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Item location</a:t>
            </a:r>
          </a:p>
        </p:txBody>
      </p:sp>
      <p:sp>
        <p:nvSpPr>
          <p:cNvPr id="11" name="CasellaDiTesto 10"/>
          <p:cNvSpPr txBox="1"/>
          <p:nvPr/>
        </p:nvSpPr>
        <p:spPr>
          <a:xfrm>
            <a:off x="2296550" y="1729946"/>
            <a:ext cx="154401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it-IT" sz="1100" dirty="0"/>
              <a:t>- End effector (brown)</a:t>
            </a:r>
          </a:p>
          <a:p>
            <a:pPr algn="just"/>
            <a:r>
              <a:rPr lang="it-IT" sz="1100" dirty="0"/>
              <a:t>- Picked item (black)</a:t>
            </a:r>
          </a:p>
        </p:txBody>
      </p:sp>
      <p:pic>
        <p:nvPicPr>
          <p:cNvPr id="4" name="pick&amp;placeRobot">
            <a:hlinkClick r:id="" action="ppaction://media"/>
            <a:extLst>
              <a:ext uri="{FF2B5EF4-FFF2-40B4-BE49-F238E27FC236}">
                <a16:creationId xmlns:a16="http://schemas.microsoft.com/office/drawing/2014/main" xmlns="" id="{42C8E39B-50ED-4365-97CD-B22C14975E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089115" y="1376737"/>
            <a:ext cx="4859676" cy="3986373"/>
          </a:xfrm>
          <a:prstGeom prst="rect">
            <a:avLst/>
          </a:prstGeom>
        </p:spPr>
      </p:pic>
      <p:sp>
        <p:nvSpPr>
          <p:cNvPr id="12" name="Segnaposto data 1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13" name="Segnaposto numero diapositiva 1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b-NO" smtClean="0"/>
              <a:t>25</a:t>
            </a:fld>
            <a:endParaRPr lang="nb-NO"/>
          </a:p>
        </p:txBody>
      </p:sp>
      <p:sp>
        <p:nvSpPr>
          <p:cNvPr id="14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dirty="0"/>
              <a:t>	      </a:t>
            </a:r>
            <a:r>
              <a:rPr lang="en-US" sz="2400" dirty="0" err="1">
                <a:solidFill>
                  <a:schemeClr val="lt1"/>
                </a:solidFill>
              </a:rPr>
              <a:t>Nicolò</a:t>
            </a:r>
            <a:r>
              <a:rPr lang="en-US" sz="2400" dirty="0">
                <a:solidFill>
                  <a:schemeClr val="lt1"/>
                </a:solidFill>
              </a:rPr>
              <a:t> </a:t>
            </a:r>
            <a:r>
              <a:rPr lang="en-US" sz="2400" dirty="0" err="1">
                <a:solidFill>
                  <a:schemeClr val="lt1"/>
                </a:solidFill>
              </a:rPr>
              <a:t>Mantovani</a:t>
            </a: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1054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18985" y="380653"/>
            <a:ext cx="7559675" cy="504825"/>
          </a:xfrm>
        </p:spPr>
        <p:txBody>
          <a:bodyPr/>
          <a:lstStyle/>
          <a:p>
            <a:pPr algn="just"/>
            <a:r>
              <a:rPr lang="it-IT" dirty="0">
                <a:solidFill>
                  <a:schemeClr val="accent1">
                    <a:lumMod val="50000"/>
                  </a:schemeClr>
                </a:solidFill>
              </a:rPr>
              <a:t>RL agent and RB</a:t>
            </a:r>
          </a:p>
        </p:txBody>
      </p:sp>
      <p:cxnSp>
        <p:nvCxnSpPr>
          <p:cNvPr id="6" name="Google Shape;535;p30"/>
          <p:cNvCxnSpPr/>
          <p:nvPr/>
        </p:nvCxnSpPr>
        <p:spPr>
          <a:xfrm>
            <a:off x="4641100" y="1350025"/>
            <a:ext cx="0" cy="477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536;p30"/>
          <p:cNvSpPr txBox="1"/>
          <p:nvPr/>
        </p:nvSpPr>
        <p:spPr>
          <a:xfrm>
            <a:off x="1351728" y="1295665"/>
            <a:ext cx="1710300" cy="6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RL Agent</a:t>
            </a:r>
            <a:endParaRPr sz="2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" name="Google Shape;537;p30"/>
          <p:cNvSpPr txBox="1"/>
          <p:nvPr/>
        </p:nvSpPr>
        <p:spPr>
          <a:xfrm>
            <a:off x="5172540" y="1295665"/>
            <a:ext cx="3269100" cy="6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Restraining Bolts</a:t>
            </a:r>
            <a:endParaRPr sz="2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804F13A-14B7-4379-BC1E-FF50F3CDFFC3}"/>
              </a:ext>
            </a:extLst>
          </p:cNvPr>
          <p:cNvSpPr txBox="1"/>
          <p:nvPr/>
        </p:nvSpPr>
        <p:spPr>
          <a:xfrm rot="10800000" flipH="1" flipV="1">
            <a:off x="503228" y="2074516"/>
            <a:ext cx="360643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800" dirty="0"/>
              <a:t>The agent is a </a:t>
            </a:r>
            <a:r>
              <a:rPr lang="it-IT" sz="1800" dirty="0" err="1"/>
              <a:t>manipulator</a:t>
            </a:r>
            <a:r>
              <a:rPr lang="it-IT" sz="1800" dirty="0"/>
              <a:t> which must carry out the task of picking objects (once at time) from a conveyor belt and placing them on a table (</a:t>
            </a:r>
            <a:r>
              <a:rPr lang="it-IT" sz="1800" dirty="0" err="1"/>
              <a:t>actually</a:t>
            </a:r>
            <a:r>
              <a:rPr lang="it-IT" sz="1800" dirty="0"/>
              <a:t>, </a:t>
            </a:r>
            <a:r>
              <a:rPr lang="it-IT" sz="1800" dirty="0" err="1"/>
              <a:t>we</a:t>
            </a:r>
            <a:r>
              <a:rPr lang="it-IT" sz="1800" dirty="0"/>
              <a:t> </a:t>
            </a:r>
            <a:r>
              <a:rPr lang="it-IT" sz="1800" dirty="0" err="1"/>
              <a:t>have</a:t>
            </a:r>
            <a:r>
              <a:rPr lang="it-IT" sz="1800" dirty="0"/>
              <a:t> </a:t>
            </a:r>
            <a:r>
              <a:rPr lang="it-IT" sz="1800" dirty="0" err="1"/>
              <a:t>considered</a:t>
            </a:r>
            <a:r>
              <a:rPr lang="it-IT" sz="1800" dirty="0"/>
              <a:t> a relaxed problem).</a:t>
            </a:r>
          </a:p>
          <a:p>
            <a:pPr algn="just"/>
            <a:endParaRPr lang="it-IT" sz="1800" dirty="0"/>
          </a:p>
          <a:p>
            <a:pPr algn="just"/>
            <a:r>
              <a:rPr lang="it-IT" sz="1800" dirty="0"/>
              <a:t>The state representation is given by the position of the end-effector, the item location and if the end-effector is empty or not.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0C55E2B-4808-4E75-9F47-A0C0D8D45C05}"/>
              </a:ext>
            </a:extLst>
          </p:cNvPr>
          <p:cNvSpPr txBox="1"/>
          <p:nvPr/>
        </p:nvSpPr>
        <p:spPr>
          <a:xfrm>
            <a:off x="4972699" y="2213015"/>
            <a:ext cx="366807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800" i="1" dirty="0"/>
              <a:t>S1: </a:t>
            </a:r>
            <a:r>
              <a:rPr lang="it-IT" sz="1800" dirty="0"/>
              <a:t>place objects in a specific row (denoted by a color) </a:t>
            </a:r>
            <a:r>
              <a:rPr lang="it-IT" sz="1800" dirty="0" err="1" smtClean="0"/>
              <a:t>following</a:t>
            </a:r>
            <a:r>
              <a:rPr lang="it-IT" sz="1800" dirty="0" smtClean="0"/>
              <a:t> </a:t>
            </a:r>
            <a:r>
              <a:rPr lang="it-IT" sz="1800" dirty="0"/>
              <a:t>a </a:t>
            </a:r>
            <a:r>
              <a:rPr lang="it-IT" sz="1800" dirty="0" err="1"/>
              <a:t>specific</a:t>
            </a:r>
            <a:r>
              <a:rPr lang="it-IT" sz="1800" dirty="0"/>
              <a:t> </a:t>
            </a:r>
            <a:r>
              <a:rPr lang="it-IT" sz="1800" dirty="0" err="1" smtClean="0"/>
              <a:t>order</a:t>
            </a:r>
            <a:r>
              <a:rPr lang="it-IT" sz="1800" dirty="0" smtClean="0"/>
              <a:t> the </a:t>
            </a:r>
            <a:r>
              <a:rPr lang="it-IT" sz="1800" dirty="0"/>
              <a:t>grid is complete.</a:t>
            </a:r>
          </a:p>
          <a:p>
            <a:pPr algn="just"/>
            <a:endParaRPr lang="it-IT" sz="1800" i="1" dirty="0"/>
          </a:p>
          <a:p>
            <a:pPr algn="just"/>
            <a:r>
              <a:rPr lang="it-IT" sz="1800" i="1" dirty="0"/>
              <a:t>S2: </a:t>
            </a:r>
            <a:r>
              <a:rPr lang="it-IT" sz="1800" dirty="0"/>
              <a:t>place objects in a specific row (denoted by a color) in a random way the grid is complete.</a:t>
            </a:r>
          </a:p>
          <a:p>
            <a:pPr algn="just"/>
            <a:endParaRPr lang="it-IT" sz="1800" i="1" dirty="0"/>
          </a:p>
          <a:p>
            <a:pPr algn="just"/>
            <a:r>
              <a:rPr lang="it-IT" sz="1800" dirty="0"/>
              <a:t>The color of the current cell and the </a:t>
            </a:r>
            <a:r>
              <a:rPr lang="it-IT" sz="1800" dirty="0" err="1"/>
              <a:t>specific</a:t>
            </a:r>
            <a:r>
              <a:rPr lang="it-IT" sz="1800" dirty="0"/>
              <a:t> </a:t>
            </a:r>
            <a:r>
              <a:rPr lang="it-IT" sz="1800" dirty="0" err="1"/>
              <a:t>order</a:t>
            </a:r>
            <a:r>
              <a:rPr lang="it-IT" sz="1800" dirty="0"/>
              <a:t> are needed. </a:t>
            </a:r>
          </a:p>
        </p:txBody>
      </p:sp>
      <p:sp>
        <p:nvSpPr>
          <p:cNvPr id="12" name="Segnaposto data 1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13" name="Segnaposto numero diapositiva 1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b-NO" smtClean="0"/>
              <a:t>26</a:t>
            </a:fld>
            <a:endParaRPr lang="nb-NO"/>
          </a:p>
        </p:txBody>
      </p:sp>
      <p:sp>
        <p:nvSpPr>
          <p:cNvPr id="14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dirty="0"/>
              <a:t>	      </a:t>
            </a:r>
            <a:r>
              <a:rPr lang="en-US" sz="2400" dirty="0" err="1">
                <a:solidFill>
                  <a:schemeClr val="lt1"/>
                </a:solidFill>
              </a:rPr>
              <a:t>Nicolò</a:t>
            </a:r>
            <a:r>
              <a:rPr lang="en-US" sz="2400" dirty="0">
                <a:solidFill>
                  <a:schemeClr val="lt1"/>
                </a:solidFill>
              </a:rPr>
              <a:t> </a:t>
            </a:r>
            <a:r>
              <a:rPr lang="en-US" sz="2400">
                <a:solidFill>
                  <a:schemeClr val="lt1"/>
                </a:solidFill>
              </a:rPr>
              <a:t>Mantovani</a:t>
            </a: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9923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olo 1"/>
              <p:cNvSpPr>
                <a:spLocks noGrp="1"/>
              </p:cNvSpPr>
              <p:nvPr>
                <p:ph type="title"/>
              </p:nvPr>
            </p:nvSpPr>
            <p:spPr>
              <a:xfrm>
                <a:off x="1328544" y="129908"/>
                <a:ext cx="7559675" cy="504825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dirty="0" smtClean="0">
                            <a:solidFill>
                              <a:schemeClr val="accent1">
                                <a:lumMod val="50000"/>
                              </a:schemeClr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it-IT" b="1" i="1" dirty="0" smtClean="0">
                            <a:solidFill>
                              <a:schemeClr val="accent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𝑳𝑻𝑳</m:t>
                        </m:r>
                      </m:e>
                      <m:sub>
                        <m:r>
                          <a:rPr lang="it-IT" b="1" i="1" dirty="0" smtClean="0">
                            <a:solidFill>
                              <a:schemeClr val="accent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𝒇</m:t>
                        </m:r>
                      </m:sub>
                    </m:sSub>
                    <m:r>
                      <a:rPr lang="it-IT" b="1" i="0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dirty="0">
                    <a:solidFill>
                      <a:schemeClr val="accent1">
                        <a:lumMod val="50000"/>
                      </a:schemeClr>
                    </a:solidFill>
                  </a:rPr>
                  <a:t>pick and place formulas and code</a:t>
                </a:r>
              </a:p>
            </p:txBody>
          </p:sp>
        </mc:Choice>
        <mc:Fallback xmlns="">
          <p:sp>
            <p:nvSpPr>
              <p:cNvPr id="2" name="Titolo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328544" y="129908"/>
                <a:ext cx="7559675" cy="504825"/>
              </a:xfrm>
              <a:blipFill rotWithShape="0">
                <a:blip r:embed="rId3"/>
                <a:stretch>
                  <a:fillRect l="-161" t="-92771" b="-11204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testo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-275155" y="864843"/>
                <a:ext cx="8406410" cy="1176804"/>
              </a:xfrm>
            </p:spPr>
            <p:txBody>
              <a:bodyPr/>
              <a:lstStyle/>
              <a:p>
                <a:pPr algn="ctr">
                  <a:buClr>
                    <a:schemeClr val="accent1">
                      <a:lumMod val="50000"/>
                    </a:schemeClr>
                  </a:buClr>
                </a:pPr>
                <a:r>
                  <a:rPr lang="it-IT" sz="1400" i="1" dirty="0" smtClean="0"/>
                  <a:t>S2</a:t>
                </a:r>
                <a:r>
                  <a:rPr lang="it-IT" sz="1400" dirty="0" smtClean="0"/>
                  <a:t>:</a:t>
                </a:r>
                <a:r>
                  <a:rPr lang="it-IT" sz="1400" dirty="0"/>
                  <a:t>	</a:t>
                </a:r>
                <a14:m>
                  <m:oMath xmlns:m="http://schemas.openxmlformats.org/officeDocument/2006/math">
                    <m:r>
                      <a:rPr lang="it-IT" sz="1400" i="1">
                        <a:latin typeface="Cambria Math" panose="02040503050406030204" pitchFamily="18" charset="0"/>
                      </a:rPr>
                      <m:t>□(</m:t>
                    </m:r>
                    <m:r>
                      <a:rPr lang="it-IT" sz="1400" b="0" i="1" smtClean="0">
                        <a:latin typeface="Cambria Math" charset="0"/>
                      </a:rPr>
                      <m:t>𝑒𝑒</m:t>
                    </m:r>
                    <m:r>
                      <a:rPr lang="it-IT" sz="1400" i="1">
                        <a:latin typeface="Cambria Math" panose="02040503050406030204" pitchFamily="18" charset="0"/>
                      </a:rPr>
                      <m:t>→ </m:t>
                    </m:r>
                    <m:sSub>
                      <m:sSubPr>
                        <m:ctrlPr>
                          <a:rPr lang="it-IT" sz="1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it-IT" sz="1400" i="1">
                            <a:latin typeface="Cambria Math" panose="02040503050406030204" pitchFamily="18" charset="0"/>
                          </a:rPr>
                          <m:t>𝑐𝑒𝑙𝑙</m:t>
                        </m:r>
                      </m:e>
                      <m:sub>
                        <m:r>
                          <a:rPr lang="it-IT" sz="1400" i="1">
                            <a:latin typeface="Cambria Math" panose="02040503050406030204" pitchFamily="18" charset="0"/>
                          </a:rPr>
                          <m:t>0,1</m:t>
                        </m:r>
                      </m:sub>
                    </m:sSub>
                    <m:r>
                      <a:rPr lang="it-IT" sz="1400" i="1">
                        <a:latin typeface="Cambria Math" panose="02040503050406030204" pitchFamily="18" charset="0"/>
                      </a:rPr>
                      <m:t>) </m:t>
                    </m:r>
                    <m:r>
                      <a:rPr lang="it-IT" sz="1400" i="1">
                        <a:latin typeface="Cambria Math" panose="02040503050406030204" pitchFamily="18" charset="0"/>
                      </a:rPr>
                      <m:t>𝑈</m:t>
                    </m:r>
                    <m:r>
                      <a:rPr lang="it-IT" sz="1400" i="1">
                        <a:latin typeface="Cambria Math" panose="02040503050406030204" pitchFamily="18" charset="0"/>
                      </a:rPr>
                      <m:t>[</m:t>
                    </m:r>
                    <m:d>
                      <m:dPr>
                        <m:ctrlPr>
                          <a:rPr lang="it-IT" sz="1400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sz="1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it-IT" sz="1400" i="1">
                                <a:latin typeface="Cambria Math" panose="02040503050406030204" pitchFamily="18" charset="0"/>
                              </a:rPr>
                              <m:t>𝑐𝑒𝑙𝑙</m:t>
                            </m:r>
                          </m:e>
                          <m:sub>
                            <m:r>
                              <a:rPr lang="it-IT" sz="1400" i="1">
                                <a:latin typeface="Cambria Math" panose="02040503050406030204" pitchFamily="18" charset="0"/>
                              </a:rPr>
                              <m:t>0,2</m:t>
                            </m:r>
                          </m:sub>
                        </m:sSub>
                        <m:r>
                          <a:rPr lang="it-IT" sz="1400" i="1">
                            <a:latin typeface="Cambria Math" panose="02040503050406030204" pitchFamily="18" charset="0"/>
                          </a:rPr>
                          <m:t>∧</m:t>
                        </m:r>
                        <m:r>
                          <a:rPr lang="it-IT" sz="1400" i="1">
                            <a:latin typeface="Cambria Math" panose="02040503050406030204" pitchFamily="18" charset="0"/>
                          </a:rPr>
                          <m:t>𝑜𝑏𝑗</m:t>
                        </m:r>
                        <m:r>
                          <a:rPr lang="it-IT" sz="1400" i="1">
                            <a:latin typeface="Cambria Math" panose="02040503050406030204" pitchFamily="18" charset="0"/>
                          </a:rPr>
                          <m:t> ∧</m:t>
                        </m:r>
                        <m:r>
                          <a:rPr lang="it-IT" sz="1400" b="0" i="1" smtClean="0">
                            <a:latin typeface="Cambria Math" charset="0"/>
                          </a:rPr>
                          <m:t>𝑒𝑒</m:t>
                        </m:r>
                      </m:e>
                    </m:d>
                    <m:r>
                      <a:rPr lang="it-IT" sz="1400" i="1">
                        <a:latin typeface="Cambria Math" panose="02040503050406030204" pitchFamily="18" charset="0"/>
                      </a:rPr>
                      <m:t> ∧ ¬</m:t>
                    </m:r>
                    <m:r>
                      <a:rPr lang="it-IT" sz="1400" i="1">
                        <a:latin typeface="Cambria Math" panose="02040503050406030204" pitchFamily="18" charset="0"/>
                      </a:rPr>
                      <m:t>𝑜𝑏𝑗𝑈</m:t>
                    </m:r>
                    <m:d>
                      <m:dPr>
                        <m:ctrlPr>
                          <a:rPr lang="it-IT" sz="1400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sz="1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it-IT" sz="1400" i="1">
                                <a:latin typeface="Cambria Math" charset="0"/>
                              </a:rPr>
                              <m:t>∨</m:t>
                            </m:r>
                          </m:e>
                          <m:sub>
                            <m:r>
                              <a:rPr lang="it-IT" sz="1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it-IT" sz="1400" i="1">
                                <a:latin typeface="Cambria Math" panose="02040503050406030204" pitchFamily="18" charset="0"/>
                              </a:rPr>
                              <m:t>=1,2,3</m:t>
                            </m:r>
                          </m:sub>
                        </m:sSub>
                        <m:sSub>
                          <m:sSubPr>
                            <m:ctrlPr>
                              <a:rPr lang="it-IT" sz="1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it-IT" sz="1400" i="1">
                                <a:latin typeface="Cambria Math" panose="02040503050406030204" pitchFamily="18" charset="0"/>
                              </a:rPr>
                              <m:t>𝑐𝑒𝑙𝑙</m:t>
                            </m:r>
                          </m:e>
                          <m:sub>
                            <m:sSub>
                              <m:sSubPr>
                                <m:ctrlPr>
                                  <a:rPr lang="it-IT" sz="14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it-IT" sz="1400" i="1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it-IT" sz="1400" i="1">
                                    <a:latin typeface="Cambria Math" panose="02040503050406030204" pitchFamily="18" charset="0"/>
                                  </a:rPr>
                                  <m:t>1,</m:t>
                                </m:r>
                                <m:r>
                                  <a:rPr lang="it-IT" sz="1400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sub>
                        </m:sSub>
                        <m:r>
                          <a:rPr lang="it-IT" sz="1400">
                            <a:latin typeface="Cambria Math" panose="02040503050406030204" pitchFamily="18" charset="0"/>
                          </a:rPr>
                          <m:t>∧</m:t>
                        </m:r>
                        <m:r>
                          <m:rPr>
                            <m:sty m:val="p"/>
                          </m:rPr>
                          <a:rPr lang="it-IT" sz="1400">
                            <a:latin typeface="Cambria Math" panose="02040503050406030204" pitchFamily="18" charset="0"/>
                          </a:rPr>
                          <m:t>obj</m:t>
                        </m:r>
                        <m:r>
                          <a:rPr lang="it-IT" sz="140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sz="1400" i="1">
                            <a:latin typeface="Cambria Math" panose="02040503050406030204" pitchFamily="18" charset="0"/>
                          </a:rPr>
                          <m:t>∧</m:t>
                        </m:r>
                        <m:r>
                          <a:rPr lang="it-IT" sz="1400" b="0" i="1" smtClean="0">
                            <a:latin typeface="Cambria Math" charset="0"/>
                          </a:rPr>
                          <m:t>𝑒𝑒</m:t>
                        </m:r>
                      </m:e>
                    </m:d>
                    <m:r>
                      <a:rPr lang="it-IT" sz="1400" i="1">
                        <a:latin typeface="Cambria Math" panose="02040503050406030204" pitchFamily="18" charset="0"/>
                      </a:rPr>
                      <m:t>∧</m:t>
                    </m:r>
                    <m:sSub>
                      <m:sSubPr>
                        <m:ctrlPr>
                          <a:rPr lang="it-IT" sz="1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it-IT" sz="1400" i="1">
                            <a:latin typeface="Cambria Math" panose="02040503050406030204" pitchFamily="18" charset="0"/>
                          </a:rPr>
                          <m:t>   ∧</m:t>
                        </m:r>
                      </m:e>
                      <m:sub>
                        <m:r>
                          <a:rPr lang="it-IT" sz="1400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it-IT" sz="1400" i="1">
                            <a:latin typeface="Cambria Math" panose="02040503050406030204" pitchFamily="18" charset="0"/>
                          </a:rPr>
                          <m:t>=1,2,3</m:t>
                        </m:r>
                      </m:sub>
                    </m:sSub>
                    <m:r>
                      <m:rPr>
                        <m:nor/>
                      </m:rPr>
                      <a:rPr lang="it-IT" sz="1400" i="1"/>
                      <m:t>□(</m:t>
                    </m:r>
                    <m:sSub>
                      <m:sSubPr>
                        <m:ctrlPr>
                          <a:rPr lang="it-IT" sz="1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it-IT" sz="1400" i="1">
                            <a:latin typeface="Cambria Math" panose="02040503050406030204" pitchFamily="18" charset="0"/>
                          </a:rPr>
                          <m:t>𝑐𝑒𝑙𝑙</m:t>
                        </m:r>
                      </m:e>
                      <m:sub>
                        <m:sSub>
                          <m:sSubPr>
                            <m:ctrlPr>
                              <a:rPr lang="it-IT" sz="1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it-IT" sz="1400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it-IT" sz="1400" i="1">
                                <a:latin typeface="Cambria Math" panose="02040503050406030204" pitchFamily="18" charset="0"/>
                              </a:rPr>
                              <m:t>1,</m:t>
                            </m:r>
                            <m:r>
                              <a:rPr lang="it-IT" sz="1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sub>
                    </m:sSub>
                    <m:r>
                      <a:rPr lang="it-IT" sz="1400">
                        <a:latin typeface="Cambria Math" panose="02040503050406030204" pitchFamily="18" charset="0"/>
                      </a:rPr>
                      <m:t>∧</m:t>
                    </m:r>
                    <m:r>
                      <m:rPr>
                        <m:sty m:val="p"/>
                      </m:rPr>
                      <a:rPr lang="it-IT" sz="1400">
                        <a:latin typeface="Cambria Math" panose="02040503050406030204" pitchFamily="18" charset="0"/>
                      </a:rPr>
                      <m:t>obj</m:t>
                    </m:r>
                    <m:r>
                      <a:rPr lang="it-IT" sz="1400">
                        <a:latin typeface="Cambria Math" panose="02040503050406030204" pitchFamily="18" charset="0"/>
                      </a:rPr>
                      <m:t>→</m:t>
                    </m:r>
                    <m:r>
                      <m:rPr>
                        <m:sty m:val="p"/>
                      </m:rPr>
                      <a:rPr lang="it-IT" sz="1400">
                        <a:latin typeface="Cambria Math" panose="02040503050406030204" pitchFamily="18" charset="0"/>
                      </a:rPr>
                      <m:t>ο</m:t>
                    </m:r>
                    <m:r>
                      <a:rPr lang="it-IT" sz="1400" i="1">
                        <a:latin typeface="Cambria Math" panose="02040503050406030204" pitchFamily="18" charset="0"/>
                      </a:rPr>
                      <m:t>□(</m:t>
                    </m:r>
                    <m:r>
                      <a:rPr lang="it-IT" sz="1400" i="1">
                        <a:latin typeface="Cambria Math" panose="02040503050406030204" pitchFamily="18" charset="0"/>
                      </a:rPr>
                      <m:t>𝑜𝑏𝑗</m:t>
                    </m:r>
                    <m:r>
                      <a:rPr lang="it-IT" sz="1400" i="1">
                        <a:latin typeface="Cambria Math" panose="02040503050406030204" pitchFamily="18" charset="0"/>
                      </a:rPr>
                      <m:t>→</m:t>
                    </m:r>
                    <m:r>
                      <m:rPr>
                        <m:nor/>
                      </m:rPr>
                      <a:rPr lang="it-IT" sz="1400" i="1"/>
                      <m:t> </m:t>
                    </m:r>
                    <m:r>
                      <a:rPr lang="it-IT" sz="1400" i="1">
                        <a:latin typeface="Cambria Math" panose="02040503050406030204" pitchFamily="18" charset="0"/>
                      </a:rPr>
                      <m:t>¬</m:t>
                    </m:r>
                    <m:sSub>
                      <m:sSubPr>
                        <m:ctrlPr>
                          <a:rPr lang="it-IT" sz="1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it-IT" sz="1400" i="1">
                            <a:latin typeface="Cambria Math" panose="02040503050406030204" pitchFamily="18" charset="0"/>
                          </a:rPr>
                          <m:t>𝑐𝑒𝑙𝑙</m:t>
                        </m:r>
                      </m:e>
                      <m:sub>
                        <m:sSub>
                          <m:sSubPr>
                            <m:ctrlPr>
                              <a:rPr lang="it-IT" sz="1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it-IT" sz="1400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it-IT" sz="1400" i="1">
                                <a:latin typeface="Cambria Math" panose="02040503050406030204" pitchFamily="18" charset="0"/>
                              </a:rPr>
                              <m:t>1,</m:t>
                            </m:r>
                            <m:r>
                              <a:rPr lang="it-IT" sz="1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sub>
                    </m:sSub>
                    <m:r>
                      <a:rPr lang="it-IT" sz="1400" i="1">
                        <a:latin typeface="Cambria Math" panose="02040503050406030204" pitchFamily="18" charset="0"/>
                      </a:rPr>
                      <m:t>))]</m:t>
                    </m:r>
                  </m:oMath>
                </a14:m>
                <a:r>
                  <a:rPr lang="it-IT" sz="1400" dirty="0" smtClean="0"/>
                  <a:t> </a:t>
                </a:r>
                <a14:m>
                  <m:oMath xmlns:m="http://schemas.openxmlformats.org/officeDocument/2006/math">
                    <m:r>
                      <a:rPr lang="it-IT" sz="1400" i="1">
                        <a:latin typeface="Cambria Math" panose="02040503050406030204" pitchFamily="18" charset="0"/>
                      </a:rPr>
                      <m:t>∧ </m:t>
                    </m:r>
                    <m:r>
                      <a:rPr lang="it-IT" sz="1400" b="0" i="1" smtClean="0">
                        <a:latin typeface="Cambria Math" charset="0"/>
                      </a:rPr>
                      <m:t> </m:t>
                    </m:r>
                  </m:oMath>
                </a14:m>
                <a:endParaRPr lang="it-IT" sz="1400" b="0" i="1" dirty="0" smtClean="0">
                  <a:latin typeface="Cambria Math" charset="0"/>
                </a:endParaRPr>
              </a:p>
              <a:p>
                <a:pPr marL="571500" lvl="1" indent="0" algn="ctr">
                  <a:buClr>
                    <a:schemeClr val="accent1">
                      <a:lumMod val="50000"/>
                    </a:schemeClr>
                  </a:buCl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4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it-IT" sz="1400" i="1">
                              <a:latin typeface="Cambria Math" charset="0"/>
                            </a:rPr>
                            <m:t>∨</m:t>
                          </m:r>
                        </m:e>
                        <m:sub>
                          <m:r>
                            <a:rPr lang="it-IT" sz="1400" i="1">
                              <a:latin typeface="Cambria Math" charset="0"/>
                            </a:rPr>
                            <m:t>𝑗</m:t>
                          </m:r>
                          <m:r>
                            <a:rPr lang="it-IT" sz="1400" i="1">
                              <a:latin typeface="Cambria Math" charset="0"/>
                            </a:rPr>
                            <m:t>=1,2,3</m:t>
                          </m:r>
                        </m:sub>
                      </m:sSub>
                      <m:r>
                        <a:rPr lang="it-IT" sz="1400" i="1">
                          <a:latin typeface="Cambria Math" charset="0"/>
                        </a:rPr>
                        <m:t>□(</m:t>
                      </m:r>
                      <m:sSub>
                        <m:sSubPr>
                          <m:ctrlPr>
                            <a:rPr lang="it-IT" sz="14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it-IT" sz="1400" i="1">
                              <a:latin typeface="Cambria Math" charset="0"/>
                            </a:rPr>
                            <m:t>𝑐𝑒𝑙𝑙</m:t>
                          </m:r>
                        </m:e>
                        <m:sub>
                          <m:sSub>
                            <m:sSubPr>
                              <m:ctrlPr>
                                <a:rPr lang="it-IT" sz="14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it-IT" sz="1400" i="1">
                                  <a:latin typeface="Cambria Math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it-IT" sz="1400" i="1">
                                  <a:latin typeface="Cambria Math" charset="0"/>
                                </a:rPr>
                                <m:t>1,</m:t>
                              </m:r>
                              <m:r>
                                <a:rPr lang="it-IT" sz="1400" i="1">
                                  <a:latin typeface="Cambria Math" charset="0"/>
                                </a:rPr>
                                <m:t>𝑗</m:t>
                              </m:r>
                            </m:sub>
                          </m:sSub>
                        </m:sub>
                      </m:sSub>
                      <m:r>
                        <a:rPr lang="it-IT" sz="1400">
                          <a:latin typeface="Cambria Math" charset="0"/>
                        </a:rPr>
                        <m:t>∧</m:t>
                      </m:r>
                      <m:r>
                        <m:rPr>
                          <m:sty m:val="p"/>
                        </m:rPr>
                        <a:rPr lang="it-IT" sz="1400" b="0" i="0" smtClean="0">
                          <a:latin typeface="Cambria Math" charset="0"/>
                        </a:rPr>
                        <m:t>obj</m:t>
                      </m:r>
                      <m:r>
                        <a:rPr lang="it-IT" sz="1400">
                          <a:latin typeface="Cambria Math" charset="0"/>
                        </a:rPr>
                        <m:t>→ </m:t>
                      </m:r>
                      <m:r>
                        <m:rPr>
                          <m:sty m:val="p"/>
                        </m:rPr>
                        <a:rPr lang="it-IT" sz="1400">
                          <a:latin typeface="Cambria Math" charset="0"/>
                        </a:rPr>
                        <m:t>ο</m:t>
                      </m:r>
                      <m:d>
                        <m:dPr>
                          <m:ctrlPr>
                            <a:rPr lang="it-IT" sz="1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it-IT" sz="1400" i="1">
                              <a:latin typeface="Cambria Math" charset="0"/>
                            </a:rPr>
                            <m:t>¬</m:t>
                          </m:r>
                          <m:r>
                            <a:rPr lang="it-IT" sz="1400" b="0" i="1" smtClean="0">
                              <a:latin typeface="Cambria Math" charset="0"/>
                            </a:rPr>
                            <m:t>𝑜𝑏𝑗</m:t>
                          </m:r>
                          <m:r>
                            <a:rPr lang="it-IT" sz="1400" i="1">
                              <a:latin typeface="Cambria Math" charset="0"/>
                            </a:rPr>
                            <m:t>𝑈</m:t>
                          </m:r>
                          <m:sSub>
                            <m:sSubPr>
                              <m:ctrlPr>
                                <a:rPr lang="it-IT" sz="14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it-IT" sz="1400" i="1">
                                  <a:latin typeface="Cambria Math" charset="0"/>
                                </a:rPr>
                                <m:t>∨</m:t>
                              </m:r>
                            </m:e>
                            <m:sub>
                              <m:r>
                                <a:rPr lang="it-IT" sz="1400" i="1">
                                  <a:latin typeface="Cambria Math" charset="0"/>
                                </a:rPr>
                                <m:t>𝑗</m:t>
                              </m:r>
                              <m:r>
                                <a:rPr lang="it-IT" sz="1400" i="1">
                                  <a:latin typeface="Cambria Math" charset="0"/>
                                </a:rPr>
                                <m:t>≠</m:t>
                              </m:r>
                              <m:r>
                                <a:rPr lang="it-IT" sz="1400" i="1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it-IT" sz="14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it-IT" sz="1400" i="1">
                                  <a:latin typeface="Cambria Math" charset="0"/>
                                </a:rPr>
                                <m:t>𝑐𝑒𝑙𝑙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it-IT" sz="14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400" i="1">
                                      <a:latin typeface="Cambria Math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it-IT" sz="1400" i="1">
                                      <a:latin typeface="Cambria Math" charset="0"/>
                                    </a:rPr>
                                    <m:t>1,</m:t>
                                  </m:r>
                                  <m:r>
                                    <a:rPr lang="it-IT" sz="1400" i="1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</m:sub>
                          </m:sSub>
                          <m:r>
                            <a:rPr lang="it-IT" sz="1400" i="1">
                              <a:latin typeface="Cambria Math" charset="0"/>
                            </a:rPr>
                            <m:t>∧</m:t>
                          </m:r>
                          <m:r>
                            <a:rPr lang="it-IT" sz="1400" b="0" i="1" smtClean="0">
                              <a:latin typeface="Cambria Math" charset="0"/>
                            </a:rPr>
                            <m:t>𝑜𝑏𝑗</m:t>
                          </m:r>
                        </m:e>
                      </m:d>
                    </m:oMath>
                  </m:oMathPara>
                </a14:m>
                <a:endParaRPr lang="it-IT" sz="1400" dirty="0"/>
              </a:p>
              <a:p>
                <a:pPr marL="571500" lvl="1" indent="0" algn="ctr">
                  <a:buClr>
                    <a:schemeClr val="accent1">
                      <a:lumMod val="50000"/>
                    </a:schemeClr>
                  </a:buClr>
                  <a:buNone/>
                </a:pPr>
                <a:endParaRPr lang="it-IT" sz="1400" dirty="0"/>
              </a:p>
            </p:txBody>
          </p:sp>
        </mc:Choice>
        <mc:Fallback xmlns="">
          <p:sp>
            <p:nvSpPr>
              <p:cNvPr id="3" name="Segnaposto tes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-275155" y="864843"/>
                <a:ext cx="8406410" cy="1176804"/>
              </a:xfrm>
              <a:blipFill rotWithShape="0">
                <a:blip r:embed="rId4"/>
                <a:stretch>
                  <a:fillRect t="-12953" b="-880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Picture 15" descr="A picture containing food, drawing&#10;&#10;Description automatically generated">
            <a:extLst>
              <a:ext uri="{FF2B5EF4-FFF2-40B4-BE49-F238E27FC236}">
                <a16:creationId xmlns:a16="http://schemas.microsoft.com/office/drawing/2014/main" xmlns="" id="{CEFA1C46-4589-48FF-A3A0-E07304DF69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7490" y="4381594"/>
            <a:ext cx="2296420" cy="1176804"/>
          </a:xfrm>
          <a:prstGeom prst="rect">
            <a:avLst/>
          </a:prstGeom>
        </p:spPr>
      </p:pic>
      <p:pic>
        <p:nvPicPr>
          <p:cNvPr id="5" name="Picture 4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xmlns="" id="{7180C78E-EA48-42FE-86F4-02DDD8F795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1809" y="2407811"/>
            <a:ext cx="5357396" cy="3068052"/>
          </a:xfrm>
          <a:prstGeom prst="rect">
            <a:avLst/>
          </a:prstGeom>
        </p:spPr>
      </p:pic>
      <p:sp>
        <p:nvSpPr>
          <p:cNvPr id="9" name="Segnaposto data 8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10" name="Segnaposto numero diapositiva 9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b-NO" smtClean="0"/>
              <a:t>27</a:t>
            </a:fld>
            <a:endParaRPr lang="nb-NO"/>
          </a:p>
        </p:txBody>
      </p:sp>
      <p:sp>
        <p:nvSpPr>
          <p:cNvPr id="12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dirty="0"/>
              <a:t>	      </a:t>
            </a:r>
            <a:r>
              <a:rPr lang="en-US" sz="2400" dirty="0" err="1">
                <a:solidFill>
                  <a:schemeClr val="lt1"/>
                </a:solidFill>
              </a:rPr>
              <a:t>Nicolò</a:t>
            </a:r>
            <a:r>
              <a:rPr lang="en-US" sz="2400" dirty="0">
                <a:solidFill>
                  <a:schemeClr val="lt1"/>
                </a:solidFill>
              </a:rPr>
              <a:t> </a:t>
            </a:r>
            <a:r>
              <a:rPr lang="en-US" sz="2400">
                <a:solidFill>
                  <a:schemeClr val="lt1"/>
                </a:solidFill>
              </a:rPr>
              <a:t>Mantovani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11" name="Immagin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298" y="1779775"/>
            <a:ext cx="2405510" cy="230761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/>
              <p:cNvSpPr txBox="1"/>
              <p:nvPr/>
            </p:nvSpPr>
            <p:spPr>
              <a:xfrm>
                <a:off x="6149009" y="3082907"/>
                <a:ext cx="510209" cy="2689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1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it-IT" sz="1100" i="1">
                              <a:latin typeface="Cambria Math" panose="02040503050406030204" pitchFamily="18" charset="0"/>
                            </a:rPr>
                            <m:t>𝑐𝑒𝑙𝑙</m:t>
                          </m:r>
                        </m:e>
                        <m:sub>
                          <m:r>
                            <a:rPr lang="it-IT" sz="1100" i="1">
                              <a:latin typeface="Cambria Math" panose="02040503050406030204" pitchFamily="18" charset="0"/>
                            </a:rPr>
                            <m:t>0,1</m:t>
                          </m:r>
                        </m:sub>
                      </m:sSub>
                    </m:oMath>
                  </m:oMathPara>
                </a14:m>
                <a:endParaRPr lang="it-IT" sz="1100" dirty="0"/>
              </a:p>
            </p:txBody>
          </p:sp>
        </mc:Choice>
        <mc:Fallback xmlns="">
          <p:sp>
            <p:nvSpPr>
              <p:cNvPr id="4" name="CasellaDiTesto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9009" y="3082907"/>
                <a:ext cx="510209" cy="268984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ttangolo 5"/>
              <p:cNvSpPr/>
              <p:nvPr/>
            </p:nvSpPr>
            <p:spPr>
              <a:xfrm>
                <a:off x="6758910" y="3671309"/>
                <a:ext cx="456900" cy="2689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1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it-IT" sz="1100" i="1">
                              <a:latin typeface="Cambria Math" panose="02040503050406030204" pitchFamily="18" charset="0"/>
                            </a:rPr>
                            <m:t>𝑐𝑒𝑙𝑙</m:t>
                          </m:r>
                        </m:e>
                        <m:sub>
                          <m:r>
                            <a:rPr lang="it-IT" sz="1100" i="1">
                              <a:latin typeface="Cambria Math" panose="02040503050406030204" pitchFamily="18" charset="0"/>
                            </a:rPr>
                            <m:t>0,2</m:t>
                          </m:r>
                        </m:sub>
                      </m:sSub>
                    </m:oMath>
                  </m:oMathPara>
                </a14:m>
                <a:endParaRPr lang="it-IT" sz="1100" dirty="0"/>
              </a:p>
            </p:txBody>
          </p:sp>
        </mc:Choice>
        <mc:Fallback xmlns="">
          <p:sp>
            <p:nvSpPr>
              <p:cNvPr id="6" name="Rettangolo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8910" y="3671309"/>
                <a:ext cx="456900" cy="268984"/>
              </a:xfrm>
              <a:prstGeom prst="rect">
                <a:avLst/>
              </a:prstGeom>
              <a:blipFill rotWithShape="0">
                <a:blip r:embed="rId9"/>
                <a:stretch>
                  <a:fillRect r="-66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6416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34"/>
          <p:cNvSpPr txBox="1">
            <a:spLocks noGrp="1"/>
          </p:cNvSpPr>
          <p:nvPr>
            <p:ph type="title"/>
          </p:nvPr>
        </p:nvSpPr>
        <p:spPr>
          <a:xfrm>
            <a:off x="455819" y="175985"/>
            <a:ext cx="7559700" cy="504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Conclusions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89" name="Google Shape;589;p34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455819" y="766031"/>
                <a:ext cx="7559700" cy="3832187"/>
              </a:xfrm>
              <a:prstGeom prst="rect">
                <a:avLst/>
              </a:prstGeom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lvl="1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accent1">
                      <a:lumMod val="50000"/>
                    </a:schemeClr>
                  </a:buClr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2400" dirty="0">
                    <a:latin typeface="+mj-lt"/>
                  </a:rPr>
                  <a:t>It is possible to perform RL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it-IT" sz="2400" b="0" i="1" smtClean="0">
                            <a:latin typeface="Cambria Math" charset="0"/>
                          </a:rPr>
                          <m:t>𝐿𝐷𝐿</m:t>
                        </m:r>
                      </m:e>
                      <m:sub>
                        <m:r>
                          <a:rPr lang="it-IT" sz="2400" b="0" i="1" smtClean="0">
                            <a:latin typeface="Cambria Math" charset="0"/>
                          </a:rPr>
                          <m:t>𝑓</m:t>
                        </m:r>
                      </m:sub>
                    </m:sSub>
                    <m:r>
                      <a:rPr lang="it-IT" sz="2400" b="0" i="1" smtClean="0">
                        <a:latin typeface="Cambria Math" charset="0"/>
                      </a:rPr>
                      <m:t>/</m:t>
                    </m:r>
                    <m:sSub>
                      <m:sSubPr>
                        <m:ctrlPr>
                          <a:rPr lang="it-IT" sz="24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it-IT" sz="2400" b="0" i="1" smtClean="0">
                            <a:latin typeface="Cambria Math" charset="0"/>
                          </a:rPr>
                          <m:t>𝐿𝑇𝐿</m:t>
                        </m:r>
                      </m:e>
                      <m:sub>
                        <m:r>
                          <a:rPr lang="it-IT" sz="2400" b="0" i="1" smtClean="0">
                            <a:latin typeface="Cambria Math" charset="0"/>
                          </a:rPr>
                          <m:t>𝑓</m:t>
                        </m:r>
                      </m:sub>
                    </m:sSub>
                  </m:oMath>
                </a14:m>
                <a:r>
                  <a:rPr lang="en-US" sz="2400" dirty="0">
                    <a:latin typeface="+mj-lt"/>
                  </a:rPr>
                  <a:t> specification by </a:t>
                </a:r>
                <a:r>
                  <a:rPr lang="en-US" sz="2400" dirty="0" smtClean="0">
                    <a:latin typeface="+mj-lt"/>
                  </a:rPr>
                  <a:t>using </a:t>
                </a:r>
                <a:r>
                  <a:rPr lang="en-US" sz="2400" dirty="0">
                    <a:latin typeface="+mj-lt"/>
                  </a:rPr>
                  <a:t>RL techniques on associated MDPs</a:t>
                </a:r>
              </a:p>
              <a:p>
                <a:pPr lvl="1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accent1">
                      <a:lumMod val="50000"/>
                    </a:schemeClr>
                  </a:buClr>
                  <a:buSzPts val="1800"/>
                  <a:buFont typeface="Arial" panose="020B0604020202020204" pitchFamily="34" charset="0"/>
                  <a:buChar char="•"/>
                </a:pPr>
                <a:endParaRPr lang="en-US" sz="2400" dirty="0">
                  <a:latin typeface="+mj-lt"/>
                </a:endParaRPr>
              </a:p>
              <a:p>
                <a:pPr lvl="1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accent1">
                      <a:lumMod val="50000"/>
                    </a:schemeClr>
                  </a:buClr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2400" dirty="0">
                    <a:latin typeface="+mj-lt"/>
                  </a:rPr>
                  <a:t>Agent as a black box</a:t>
                </a:r>
              </a:p>
              <a:p>
                <a:pPr lvl="1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accent1">
                      <a:lumMod val="50000"/>
                    </a:schemeClr>
                  </a:buClr>
                  <a:buSzPts val="1800"/>
                  <a:buFont typeface="Arial" panose="020B0604020202020204" pitchFamily="34" charset="0"/>
                  <a:buChar char="•"/>
                </a:pPr>
                <a:endParaRPr lang="en-US" sz="2400" dirty="0">
                  <a:latin typeface="+mj-lt"/>
                </a:endParaRPr>
              </a:p>
              <a:p>
                <a:pPr lvl="1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accent1">
                      <a:lumMod val="50000"/>
                    </a:schemeClr>
                  </a:buClr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2400" dirty="0">
                    <a:latin typeface="+mj-lt"/>
                  </a:rPr>
                  <a:t>Satisfaction of RB not guaranteed before nor after training (model-checking otherwise)</a:t>
                </a:r>
              </a:p>
              <a:p>
                <a:pPr lvl="1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accent1">
                      <a:lumMod val="50000"/>
                    </a:schemeClr>
                  </a:buClr>
                  <a:buSzPts val="1800"/>
                  <a:buFont typeface="Arial" panose="020B0604020202020204" pitchFamily="34" charset="0"/>
                  <a:buChar char="•"/>
                </a:pPr>
                <a:endParaRPr lang="en-US" sz="2400" dirty="0">
                  <a:latin typeface="+mj-lt"/>
                </a:endParaRPr>
              </a:p>
              <a:p>
                <a:pPr lvl="1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accent1">
                      <a:lumMod val="50000"/>
                    </a:schemeClr>
                  </a:buClr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2400" dirty="0">
                    <a:latin typeface="+mj-lt"/>
                  </a:rPr>
                  <a:t>Separation of concerns</a:t>
                </a:r>
              </a:p>
              <a:p>
                <a:pPr lvl="2">
                  <a:spcBef>
                    <a:spcPts val="0"/>
                  </a:spcBef>
                  <a:buClr>
                    <a:schemeClr val="accent1">
                      <a:lumMod val="50000"/>
                    </a:schemeClr>
                  </a:buClr>
                  <a:buFont typeface="Wingdings" panose="05000000000000000000" pitchFamily="2" charset="2"/>
                  <a:buChar char="§"/>
                </a:pPr>
                <a:r>
                  <a:rPr lang="en-US" sz="2400" dirty="0">
                    <a:latin typeface="+mj-lt"/>
                  </a:rPr>
                  <a:t>feature spaces</a:t>
                </a:r>
              </a:p>
              <a:p>
                <a:pPr lvl="2">
                  <a:spcBef>
                    <a:spcPts val="0"/>
                  </a:spcBef>
                  <a:buClr>
                    <a:schemeClr val="accent1">
                      <a:lumMod val="50000"/>
                    </a:schemeClr>
                  </a:buClr>
                  <a:buFont typeface="Wingdings" panose="05000000000000000000" pitchFamily="2" charset="2"/>
                  <a:buChar char="§"/>
                </a:pPr>
                <a:r>
                  <a:rPr lang="en-US" sz="2400" dirty="0">
                    <a:latin typeface="+mj-lt"/>
                  </a:rPr>
                  <a:t>modularity</a:t>
                </a:r>
              </a:p>
              <a:p>
                <a:pPr lvl="2">
                  <a:spcBef>
                    <a:spcPts val="0"/>
                  </a:spcBef>
                  <a:buClr>
                    <a:schemeClr val="accent1">
                      <a:lumMod val="50000"/>
                    </a:schemeClr>
                  </a:buClr>
                  <a:buFont typeface="Wingdings" panose="05000000000000000000" pitchFamily="2" charset="2"/>
                  <a:buChar char="§"/>
                </a:pPr>
                <a:r>
                  <a:rPr lang="en-US" sz="2400" dirty="0">
                    <a:latin typeface="+mj-lt"/>
                  </a:rPr>
                  <a:t>reuse</a:t>
                </a:r>
              </a:p>
              <a:p>
                <a:pPr lvl="2">
                  <a:spcBef>
                    <a:spcPts val="0"/>
                  </a:spcBef>
                  <a:buClr>
                    <a:schemeClr val="accent1">
                      <a:lumMod val="50000"/>
                    </a:schemeClr>
                  </a:buClr>
                  <a:buFont typeface="Wingdings" panose="05000000000000000000" pitchFamily="2" charset="2"/>
                  <a:buChar char="§"/>
                </a:pPr>
                <a:r>
                  <a:rPr lang="en-US" sz="2400" dirty="0">
                    <a:latin typeface="+mj-lt"/>
                  </a:rPr>
                  <a:t>simpler agents</a:t>
                </a:r>
                <a:endParaRPr lang="en-US" dirty="0"/>
              </a:p>
              <a:p>
                <a:pPr lvl="2">
                  <a:spcBef>
                    <a:spcPts val="0"/>
                  </a:spcBef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endParaRPr lang="en-US" i="1" dirty="0"/>
              </a:p>
              <a:p>
                <a:pPr marL="114300" lvl="0" indent="0" algn="l" rtl="0">
                  <a:spcBef>
                    <a:spcPts val="0"/>
                  </a:spcBef>
                  <a:spcAft>
                    <a:spcPts val="0"/>
                  </a:spcAft>
                  <a:buSzPts val="1800"/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589" name="Google Shape;589;p34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5819" y="766031"/>
                <a:ext cx="7559700" cy="3832187"/>
              </a:xfrm>
              <a:prstGeom prst="rect">
                <a:avLst/>
              </a:prstGeom>
              <a:blipFill rotWithShape="0">
                <a:blip r:embed="rId3"/>
                <a:stretch>
                  <a:fillRect t="-1274" b="-4060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egnaposto data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b-NO" smtClean="0"/>
              <a:t>28</a:t>
            </a:fld>
            <a:endParaRPr lang="nb-NO"/>
          </a:p>
        </p:txBody>
      </p:sp>
      <p:sp>
        <p:nvSpPr>
          <p:cNvPr id="10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dirty="0"/>
              <a:t>	      </a:t>
            </a:r>
            <a:r>
              <a:rPr lang="en-US" sz="2400" dirty="0" err="1">
                <a:solidFill>
                  <a:schemeClr val="lt1"/>
                </a:solidFill>
              </a:rPr>
              <a:t>Nicolò</a:t>
            </a:r>
            <a:r>
              <a:rPr lang="en-US" sz="2400" dirty="0">
                <a:solidFill>
                  <a:schemeClr val="lt1"/>
                </a:solidFill>
              </a:rPr>
              <a:t> </a:t>
            </a:r>
            <a:r>
              <a:rPr lang="en-US" sz="2400">
                <a:solidFill>
                  <a:schemeClr val="lt1"/>
                </a:solidFill>
              </a:rPr>
              <a:t>Mantovani</a:t>
            </a: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7124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34"/>
          <p:cNvSpPr txBox="1">
            <a:spLocks noGrp="1"/>
          </p:cNvSpPr>
          <p:nvPr>
            <p:ph type="title"/>
          </p:nvPr>
        </p:nvSpPr>
        <p:spPr>
          <a:xfrm>
            <a:off x="800232" y="408791"/>
            <a:ext cx="7559700" cy="504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Future works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89" name="Google Shape;589;p34"/>
          <p:cNvSpPr txBox="1">
            <a:spLocks noGrp="1"/>
          </p:cNvSpPr>
          <p:nvPr>
            <p:ph type="body" idx="1"/>
          </p:nvPr>
        </p:nvSpPr>
        <p:spPr>
          <a:xfrm>
            <a:off x="800232" y="878990"/>
            <a:ext cx="7657968" cy="515929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Tx/>
              <a:buFontTx/>
              <a:buNone/>
              <a:tabLst/>
              <a:defRPr/>
            </a:pPr>
            <a:endParaRPr lang="it-IT" sz="1800" dirty="0"/>
          </a:p>
          <a:p>
            <a:pPr marL="285750" indent="-285750">
              <a:spcBef>
                <a:spcPts val="0"/>
              </a:spcBef>
              <a:buClr>
                <a:schemeClr val="accent1">
                  <a:lumMod val="50000"/>
                </a:schemeClr>
              </a:buClr>
              <a:buSzTx/>
              <a:defRPr/>
            </a:pPr>
            <a:r>
              <a:rPr lang="it-IT" sz="1800" dirty="0"/>
              <a:t>Implement a complete chess game using our agent and possibly with other learning agents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it-IT" sz="1800" dirty="0"/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it-IT" sz="1800" dirty="0"/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it-IT" sz="1800" dirty="0"/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it-IT" sz="1800" dirty="0"/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it-IT" sz="1800" dirty="0"/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it-IT" sz="1800" dirty="0"/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it-IT" sz="1800" dirty="0"/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it-IT" sz="1800" dirty="0"/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it-IT" sz="1800" dirty="0"/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it-IT" sz="1800" dirty="0"/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it-IT" sz="1800" dirty="0"/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1800" dirty="0"/>
              <a:t>Fully implementation of pick and place task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it-IT" sz="1800" dirty="0"/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1800" dirty="0"/>
              <a:t>Other examples (i.e.: consider an atonomous parking car)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 </a:t>
            </a:r>
            <a:endParaRPr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4299" y="2246940"/>
            <a:ext cx="3271566" cy="217094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Segnaposto data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8" name="Segnaposto numero diapositiva 7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b-NO" smtClean="0"/>
              <a:t>29</a:t>
            </a:fld>
            <a:endParaRPr lang="nb-NO"/>
          </a:p>
        </p:txBody>
      </p:sp>
      <p:sp>
        <p:nvSpPr>
          <p:cNvPr id="11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dirty="0"/>
              <a:t>	      </a:t>
            </a:r>
            <a:r>
              <a:rPr lang="en-US" sz="2400" dirty="0" err="1">
                <a:solidFill>
                  <a:schemeClr val="lt1"/>
                </a:solidFill>
              </a:rPr>
              <a:t>Nicolò</a:t>
            </a:r>
            <a:r>
              <a:rPr lang="en-US" sz="2400" dirty="0">
                <a:solidFill>
                  <a:schemeClr val="lt1"/>
                </a:solidFill>
              </a:rPr>
              <a:t> </a:t>
            </a:r>
            <a:r>
              <a:rPr lang="en-US" sz="2400">
                <a:solidFill>
                  <a:schemeClr val="lt1"/>
                </a:solidFill>
              </a:rPr>
              <a:t>Mantovani</a:t>
            </a: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4514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 idx="4294967295"/>
          </p:nvPr>
        </p:nvSpPr>
        <p:spPr>
          <a:xfrm>
            <a:off x="228512" y="72537"/>
            <a:ext cx="7416900" cy="5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700">
                <a:solidFill>
                  <a:srgbClr val="45818E"/>
                </a:solidFill>
              </a:rPr>
              <a:t>Introduction</a:t>
            </a:r>
            <a:endParaRPr sz="2900">
              <a:solidFill>
                <a:srgbClr val="45818E"/>
              </a:solidFill>
            </a:endParaRPr>
          </a:p>
        </p:txBody>
      </p:sp>
      <p:sp>
        <p:nvSpPr>
          <p:cNvPr id="80" name="Google Shape;80;p7"/>
          <p:cNvSpPr txBox="1">
            <a:spLocks noGrp="1"/>
          </p:cNvSpPr>
          <p:nvPr>
            <p:ph type="body" idx="4294967295"/>
          </p:nvPr>
        </p:nvSpPr>
        <p:spPr>
          <a:xfrm>
            <a:off x="289050" y="582225"/>
            <a:ext cx="8565900" cy="52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2433"/>
              </a:buClr>
              <a:buSzPts val="2400"/>
              <a:buFont typeface="Arial"/>
              <a:buNone/>
            </a:pPr>
            <a:endParaRPr lang="en-US" sz="2500" b="1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2433"/>
              </a:buClr>
              <a:buSzPts val="2400"/>
              <a:buFont typeface="Arial"/>
              <a:buNone/>
            </a:pPr>
            <a:r>
              <a:rPr lang="en-US" sz="2500" b="1" dirty="0"/>
              <a:t>Restraining bolt</a:t>
            </a:r>
            <a:r>
              <a:rPr lang="en-US" sz="2500" dirty="0"/>
              <a:t>: “a device that restricts a droid’s actions when connected to its systems. Droid owners install restraining bolts to limit actions to a set of desired behaviors.”</a:t>
            </a:r>
            <a:endParaRPr sz="25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2433"/>
              </a:buClr>
              <a:buSzPts val="2400"/>
              <a:buFont typeface="Arial"/>
              <a:buNone/>
            </a:pPr>
            <a:endParaRPr sz="25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2433"/>
              </a:buClr>
              <a:buSzPts val="2400"/>
              <a:buFont typeface="Arial"/>
              <a:buNone/>
            </a:pPr>
            <a:endParaRPr sz="2500" dirty="0"/>
          </a:p>
        </p:txBody>
      </p:sp>
      <p:sp>
        <p:nvSpPr>
          <p:cNvPr id="81" name="Google Shape;81;p7"/>
          <p:cNvSpPr txBox="1"/>
          <p:nvPr/>
        </p:nvSpPr>
        <p:spPr>
          <a:xfrm>
            <a:off x="1954212" y="630237"/>
            <a:ext cx="18415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7"/>
          <p:cNvSpPr txBox="1">
            <a:spLocks noGrp="1"/>
          </p:cNvSpPr>
          <p:nvPr>
            <p:ph type="sldNum" idx="12"/>
          </p:nvPr>
        </p:nvSpPr>
        <p:spPr>
          <a:xfrm>
            <a:off x="6553200" y="6146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 dirty="0"/>
          </a:p>
        </p:txBody>
      </p:sp>
      <p:sp>
        <p:nvSpPr>
          <p:cNvPr id="2" name="Segnaposto data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12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dirty="0"/>
              <a:t>	      </a:t>
            </a:r>
            <a:r>
              <a:rPr lang="en-US" sz="2400" dirty="0">
                <a:solidFill>
                  <a:schemeClr val="lt1"/>
                </a:solidFill>
              </a:rPr>
              <a:t>Sara </a:t>
            </a:r>
            <a:r>
              <a:rPr lang="en-US" sz="2400" dirty="0" err="1">
                <a:solidFill>
                  <a:schemeClr val="lt1"/>
                </a:solidFill>
              </a:rPr>
              <a:t>Tozzo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3" name="Rettangolo 12"/>
          <p:cNvSpPr/>
          <p:nvPr/>
        </p:nvSpPr>
        <p:spPr>
          <a:xfrm>
            <a:off x="4493446" y="5540615"/>
            <a:ext cx="4572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De Giacomo, Iocchi, Favorito and Patrizi,  </a:t>
            </a:r>
            <a:endParaRPr lang="en" sz="1000" i="1" dirty="0">
              <a:solidFill>
                <a:schemeClr val="accent1"/>
              </a:solidFill>
            </a:endParaRPr>
          </a:p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Foundations for Restraining Bolts: Reinforcement Learning with LTLf/LDLf restraining specifications. 2019</a:t>
            </a:r>
            <a:r>
              <a:rPr lang="en" sz="1000" i="1" dirty="0">
                <a:solidFill>
                  <a:schemeClr val="accent1"/>
                </a:solidFill>
              </a:rPr>
              <a:t> </a:t>
            </a:r>
            <a:endParaRPr lang="it-IT" sz="1000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752" y="3597965"/>
            <a:ext cx="1878002" cy="1133061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766" y="2354303"/>
            <a:ext cx="2187934" cy="31863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b-NO" smtClean="0"/>
              <a:t>4</a:t>
            </a:fld>
            <a:endParaRPr lang="nb-NO"/>
          </a:p>
        </p:txBody>
      </p:sp>
      <p:sp>
        <p:nvSpPr>
          <p:cNvPr id="4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dirty="0"/>
              <a:t>	      </a:t>
            </a:r>
            <a:r>
              <a:rPr lang="en-US" sz="2400" dirty="0">
                <a:solidFill>
                  <a:schemeClr val="lt1"/>
                </a:solidFill>
              </a:rPr>
              <a:t>Sara </a:t>
            </a:r>
            <a:r>
              <a:rPr lang="en-US" sz="2400" dirty="0" err="1">
                <a:solidFill>
                  <a:schemeClr val="lt1"/>
                </a:solidFill>
              </a:rPr>
              <a:t>Tozzo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1986170" y="82018"/>
            <a:ext cx="78336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Clr>
                <a:srgbClr val="822433"/>
              </a:buClr>
              <a:buSzPts val="2400"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Problem for Artificial Intelligence </a:t>
            </a:r>
            <a:endParaRPr lang="en-US" sz="2400" i="1" dirty="0"/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4033" y="3249086"/>
            <a:ext cx="3609666" cy="2359987"/>
          </a:xfrm>
          <a:prstGeom prst="rect">
            <a:avLst/>
          </a:prstGeom>
          <a:solidFill>
            <a:srgbClr val="75B5FF"/>
          </a:solidFill>
        </p:spPr>
      </p:pic>
      <p:sp>
        <p:nvSpPr>
          <p:cNvPr id="10" name="Rettangolo 9"/>
          <p:cNvSpPr/>
          <p:nvPr/>
        </p:nvSpPr>
        <p:spPr>
          <a:xfrm>
            <a:off x="4363887" y="1065013"/>
            <a:ext cx="396571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9850" lvl="0">
              <a:buSzPts val="2500"/>
            </a:pPr>
            <a:r>
              <a:rPr lang="en-US" sz="2000" b="1" dirty="0"/>
              <a:t>Restraining Bolt (RB)</a:t>
            </a:r>
            <a:r>
              <a:rPr lang="en-US" sz="2000" dirty="0"/>
              <a:t>: logical specification of traces that are expressed in temporal logics over finite traces </a:t>
            </a:r>
            <a:r>
              <a:rPr lang="en-US" sz="2000" dirty="0" err="1"/>
              <a:t>LTL</a:t>
            </a:r>
            <a:r>
              <a:rPr lang="en-US" sz="2000" baseline="-25000" dirty="0" err="1"/>
              <a:t>f</a:t>
            </a:r>
            <a:r>
              <a:rPr lang="en-US" sz="2000" i="1" dirty="0"/>
              <a:t> </a:t>
            </a:r>
            <a:r>
              <a:rPr lang="en-US" sz="2000" dirty="0"/>
              <a:t>/</a:t>
            </a:r>
            <a:r>
              <a:rPr lang="en-US" sz="2000" dirty="0" err="1"/>
              <a:t>LDL</a:t>
            </a:r>
            <a:r>
              <a:rPr lang="en-US" sz="2000" baseline="-25000" dirty="0" err="1"/>
              <a:t>f</a:t>
            </a:r>
            <a:endParaRPr lang="en-US" sz="2000" i="1" baseline="-25000" dirty="0"/>
          </a:p>
        </p:txBody>
      </p:sp>
      <p:cxnSp>
        <p:nvCxnSpPr>
          <p:cNvPr id="13" name="Connettore 1 12"/>
          <p:cNvCxnSpPr/>
          <p:nvPr/>
        </p:nvCxnSpPr>
        <p:spPr>
          <a:xfrm>
            <a:off x="4195016" y="1305133"/>
            <a:ext cx="8358" cy="43685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>
          <a:xfrm>
            <a:off x="258577" y="1065013"/>
            <a:ext cx="345518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9850" lvl="0">
              <a:buSzPts val="2500"/>
            </a:pPr>
            <a:r>
              <a:rPr lang="en-US" sz="2000" b="1" dirty="0"/>
              <a:t>Agent</a:t>
            </a:r>
            <a:r>
              <a:rPr lang="en-US" sz="2000" dirty="0"/>
              <a:t>: a </a:t>
            </a:r>
            <a:r>
              <a:rPr lang="en-US" sz="2000" i="1" dirty="0"/>
              <a:t>reinforcement learning agent</a:t>
            </a:r>
            <a:r>
              <a:rPr lang="en-US" sz="2000" dirty="0"/>
              <a:t> modeled by a </a:t>
            </a:r>
            <a:r>
              <a:rPr lang="en-US" sz="2000" i="1" dirty="0"/>
              <a:t>Markov Decision Process</a:t>
            </a:r>
            <a:r>
              <a:rPr lang="en-US" sz="2000" dirty="0"/>
              <a:t> (MDP)</a:t>
            </a:r>
          </a:p>
        </p:txBody>
      </p:sp>
      <p:sp>
        <p:nvSpPr>
          <p:cNvPr id="17" name="Rettangolo 16"/>
          <p:cNvSpPr/>
          <p:nvPr/>
        </p:nvSpPr>
        <p:spPr>
          <a:xfrm>
            <a:off x="555094" y="578038"/>
            <a:ext cx="76175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9850" lvl="0">
              <a:buSzPts val="2500"/>
            </a:pPr>
            <a:r>
              <a:rPr lang="en-US" sz="2000" dirty="0"/>
              <a:t>Two different representation of the world, apparently unrelated:</a:t>
            </a:r>
          </a:p>
        </p:txBody>
      </p:sp>
      <p:pic>
        <p:nvPicPr>
          <p:cNvPr id="18" name="Immagin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01" y="3249086"/>
            <a:ext cx="3599449" cy="2353308"/>
          </a:xfrm>
          <a:prstGeom prst="rect">
            <a:avLst/>
          </a:prstGeom>
        </p:spPr>
      </p:pic>
      <p:sp>
        <p:nvSpPr>
          <p:cNvPr id="21" name="Rettangolo 20"/>
          <p:cNvSpPr/>
          <p:nvPr/>
        </p:nvSpPr>
        <p:spPr>
          <a:xfrm>
            <a:off x="4493446" y="5540615"/>
            <a:ext cx="4572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De Giacomo, Iocchi, Favorito and Patrizi,  </a:t>
            </a:r>
            <a:endParaRPr lang="en" sz="1000" i="1" dirty="0">
              <a:solidFill>
                <a:schemeClr val="accent1"/>
              </a:solidFill>
            </a:endParaRPr>
          </a:p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Foundations for Restraining Bolts: Reinforcement Learning with LTLf/LDLf restraining specifications. 2019</a:t>
            </a:r>
            <a:r>
              <a:rPr lang="en" sz="1000" i="1" dirty="0">
                <a:solidFill>
                  <a:schemeClr val="accent1"/>
                </a:solidFill>
              </a:rPr>
              <a:t> </a:t>
            </a:r>
            <a:endParaRPr lang="it-IT" sz="1000" dirty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3486" y="2549159"/>
            <a:ext cx="1971960" cy="985980"/>
          </a:xfrm>
          <a:prstGeom prst="rect">
            <a:avLst/>
          </a:prstGeom>
        </p:spPr>
      </p:pic>
      <p:cxnSp>
        <p:nvCxnSpPr>
          <p:cNvPr id="16" name="Connettore 2 15"/>
          <p:cNvCxnSpPr/>
          <p:nvPr/>
        </p:nvCxnSpPr>
        <p:spPr>
          <a:xfrm flipV="1">
            <a:off x="7124073" y="3548588"/>
            <a:ext cx="808616" cy="527325"/>
          </a:xfrm>
          <a:prstGeom prst="straightConnector1">
            <a:avLst/>
          </a:prstGeom>
          <a:ln w="28575">
            <a:solidFill>
              <a:srgbClr val="1D19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e 6"/>
          <p:cNvSpPr/>
          <p:nvPr/>
        </p:nvSpPr>
        <p:spPr>
          <a:xfrm>
            <a:off x="7002047" y="4075913"/>
            <a:ext cx="91439" cy="81897"/>
          </a:xfrm>
          <a:prstGeom prst="ellipse">
            <a:avLst/>
          </a:prstGeom>
          <a:solidFill>
            <a:srgbClr val="1D1905"/>
          </a:solidFill>
          <a:ln>
            <a:solidFill>
              <a:srgbClr val="1D190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Freccia destra 10"/>
          <p:cNvSpPr/>
          <p:nvPr/>
        </p:nvSpPr>
        <p:spPr>
          <a:xfrm>
            <a:off x="7655487" y="3102543"/>
            <a:ext cx="374892" cy="129527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/>
          <p:cNvSpPr/>
          <p:nvPr/>
        </p:nvSpPr>
        <p:spPr>
          <a:xfrm>
            <a:off x="6938435" y="4012500"/>
            <a:ext cx="218661" cy="20872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44490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8"/>
          <p:cNvSpPr txBox="1">
            <a:spLocks noGrp="1"/>
          </p:cNvSpPr>
          <p:nvPr>
            <p:ph type="body" idx="1"/>
          </p:nvPr>
        </p:nvSpPr>
        <p:spPr>
          <a:xfrm>
            <a:off x="490723" y="1529896"/>
            <a:ext cx="7739400" cy="50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342900" marR="0" lvl="0" indent="-190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22433"/>
              </a:buClr>
              <a:buSzPts val="2400"/>
              <a:buFont typeface="Arial"/>
              <a:buNone/>
            </a:pPr>
            <a:endParaRPr dirty="0"/>
          </a:p>
        </p:txBody>
      </p:sp>
      <p:sp>
        <p:nvSpPr>
          <p:cNvPr id="93" name="Google Shape;93;p8"/>
          <p:cNvSpPr txBox="1"/>
          <p:nvPr/>
        </p:nvSpPr>
        <p:spPr>
          <a:xfrm>
            <a:off x="3651596" y="104258"/>
            <a:ext cx="2401611" cy="860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 smtClean="0">
                <a:solidFill>
                  <a:srgbClr val="45818E"/>
                </a:solidFill>
              </a:rPr>
              <a:t>Connection</a:t>
            </a:r>
            <a:endParaRPr dirty="0"/>
          </a:p>
        </p:txBody>
      </p:sp>
      <p:sp>
        <p:nvSpPr>
          <p:cNvPr id="94" name="Google Shape;94;p8"/>
          <p:cNvSpPr/>
          <p:nvPr/>
        </p:nvSpPr>
        <p:spPr>
          <a:xfrm>
            <a:off x="4621696" y="2433020"/>
            <a:ext cx="228600" cy="75711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45818E"/>
          </a:solidFill>
          <a:ln w="9525" cap="flat" cmpd="sng">
            <a:solidFill>
              <a:srgbClr val="45818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8"/>
          <p:cNvSpPr/>
          <p:nvPr/>
        </p:nvSpPr>
        <p:spPr>
          <a:xfrm>
            <a:off x="1145150" y="869683"/>
            <a:ext cx="7138500" cy="1216200"/>
          </a:xfrm>
          <a:prstGeom prst="rect">
            <a:avLst/>
          </a:prstGeom>
          <a:noFill/>
          <a:ln w="19050" cap="flat" cmpd="sng">
            <a:solidFill>
              <a:srgbClr val="45818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400" dirty="0" smtClean="0"/>
              <a:t>The bolt provides an additional reward and features to the agent. </a:t>
            </a:r>
            <a:endParaRPr dirty="0"/>
          </a:p>
        </p:txBody>
      </p:sp>
      <p:sp>
        <p:nvSpPr>
          <p:cNvPr id="96" name="Google Shape;96;p8"/>
          <p:cNvSpPr txBox="1">
            <a:spLocks noGrp="1"/>
          </p:cNvSpPr>
          <p:nvPr>
            <p:ph type="sldNum" idx="12"/>
          </p:nvPr>
        </p:nvSpPr>
        <p:spPr>
          <a:xfrm>
            <a:off x="6553200" y="6146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97" name="Google Shape;97;p8"/>
          <p:cNvSpPr/>
          <p:nvPr/>
        </p:nvSpPr>
        <p:spPr>
          <a:xfrm>
            <a:off x="1145150" y="3600796"/>
            <a:ext cx="7138500" cy="1500604"/>
          </a:xfrm>
          <a:prstGeom prst="rect">
            <a:avLst/>
          </a:prstGeom>
          <a:noFill/>
          <a:ln w="19050" cap="flat" cmpd="sng">
            <a:solidFill>
              <a:srgbClr val="45818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400" dirty="0"/>
              <a:t>The agent is able to act at different stages to get the rewards according to the temporal specifications.</a:t>
            </a:r>
            <a:endParaRPr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11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dirty="0"/>
              <a:t>	      </a:t>
            </a:r>
            <a:r>
              <a:rPr lang="en-US" sz="2400" dirty="0">
                <a:solidFill>
                  <a:schemeClr val="lt1"/>
                </a:solidFill>
              </a:rPr>
              <a:t>Sara </a:t>
            </a:r>
            <a:r>
              <a:rPr lang="en-US" sz="2400" dirty="0" err="1">
                <a:solidFill>
                  <a:schemeClr val="lt1"/>
                </a:solidFill>
              </a:rPr>
              <a:t>Tozzo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0" name="Rettangolo 9"/>
          <p:cNvSpPr/>
          <p:nvPr/>
        </p:nvSpPr>
        <p:spPr>
          <a:xfrm>
            <a:off x="4493446" y="5540615"/>
            <a:ext cx="4572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De Giacomo, Iocchi, Favorito and Patrizi,  </a:t>
            </a:r>
            <a:endParaRPr lang="en" sz="1000" i="1" dirty="0">
              <a:solidFill>
                <a:schemeClr val="accent1"/>
              </a:solidFill>
            </a:endParaRPr>
          </a:p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Foundations for Restraining Bolts: Reinforcement Learning with LTLf/LDLf restraining specifications. 2019</a:t>
            </a:r>
            <a:r>
              <a:rPr lang="en" sz="1000" i="1" dirty="0">
                <a:solidFill>
                  <a:schemeClr val="accent1"/>
                </a:solidFill>
              </a:rPr>
              <a:t> </a:t>
            </a:r>
            <a:endParaRPr lang="it-IT" sz="1000" dirty="0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18742">
            <a:off x="-239094" y="-160945"/>
            <a:ext cx="1554742" cy="162123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"/>
          <p:cNvSpPr txBox="1">
            <a:spLocks noGrp="1"/>
          </p:cNvSpPr>
          <p:nvPr>
            <p:ph type="title"/>
          </p:nvPr>
        </p:nvSpPr>
        <p:spPr>
          <a:xfrm>
            <a:off x="643600" y="84400"/>
            <a:ext cx="7286100" cy="5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700" dirty="0">
                <a:solidFill>
                  <a:srgbClr val="45818E"/>
                </a:solidFill>
              </a:rPr>
              <a:t>MDP: Markov Decision Process </a:t>
            </a:r>
            <a:endParaRPr sz="2900" dirty="0">
              <a:solidFill>
                <a:srgbClr val="45818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0" name="Google Shape;120;p10"/>
              <p:cNvSpPr txBox="1"/>
              <p:nvPr/>
            </p:nvSpPr>
            <p:spPr>
              <a:xfrm>
                <a:off x="401165" y="879302"/>
                <a:ext cx="8358808" cy="2165483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/>
                <a:r>
                  <a:rPr lang="en-US" sz="2400" dirty="0">
                    <a:highlight>
                      <a:srgbClr val="FFFFFF"/>
                    </a:highlight>
                  </a:rPr>
                  <a:t>It is a tuple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charset="0"/>
                      </a:rPr>
                      <m:t>M</m:t>
                    </m:r>
                    <m:r>
                      <a:rPr lang="en-US" sz="2400">
                        <a:latin typeface="Cambria Math" charset="0"/>
                      </a:rPr>
                      <m:t>=&lt;</m:t>
                    </m:r>
                    <m:r>
                      <m:rPr>
                        <m:sty m:val="p"/>
                      </m:rPr>
                      <a:rPr lang="en-US" sz="2400">
                        <a:latin typeface="Cambria Math" charset="0"/>
                      </a:rPr>
                      <m:t>S</m:t>
                    </m:r>
                    <m:r>
                      <a:rPr lang="en-US" sz="2400">
                        <a:latin typeface="Cambria Math" charset="0"/>
                      </a:rPr>
                      <m:t>,</m:t>
                    </m:r>
                    <m:r>
                      <m:rPr>
                        <m:sty m:val="p"/>
                      </m:rPr>
                      <a:rPr lang="en-US" sz="2400">
                        <a:latin typeface="Cambria Math" charset="0"/>
                      </a:rPr>
                      <m:t>A</m:t>
                    </m:r>
                    <m:r>
                      <a:rPr lang="en-US" sz="2400">
                        <a:latin typeface="Cambria Math" charset="0"/>
                      </a:rPr>
                      <m:t>,</m:t>
                    </m:r>
                    <m:r>
                      <m:rPr>
                        <m:sty m:val="p"/>
                      </m:rPr>
                      <a:rPr lang="en-US" sz="2400">
                        <a:latin typeface="Cambria Math" charset="0"/>
                      </a:rPr>
                      <m:t>Tr</m:t>
                    </m:r>
                    <m:r>
                      <a:rPr lang="en-US" sz="2400">
                        <a:latin typeface="Cambria Math" charset="0"/>
                      </a:rPr>
                      <m:t>,</m:t>
                    </m:r>
                    <m:r>
                      <m:rPr>
                        <m:sty m:val="p"/>
                      </m:rPr>
                      <a:rPr lang="en-US" sz="2400">
                        <a:latin typeface="Cambria Math" charset="0"/>
                      </a:rPr>
                      <m:t>R</m:t>
                    </m:r>
                    <m:r>
                      <a:rPr lang="en-US" sz="2400">
                        <a:latin typeface="Cambria Math" charset="0"/>
                      </a:rPr>
                      <m:t>&gt; </m:t>
                    </m:r>
                  </m:oMath>
                </a14:m>
                <a:r>
                  <a:rPr lang="en-US" sz="2400" dirty="0">
                    <a:highlight>
                      <a:srgbClr val="FFFFFF"/>
                    </a:highlight>
                  </a:rPr>
                  <a:t>where:</a:t>
                </a:r>
              </a:p>
              <a:p>
                <a:pPr marL="457200" lvl="0" indent="-381000">
                  <a:buClr>
                    <a:srgbClr val="45818E"/>
                  </a:buClr>
                  <a:buSzPts val="2400"/>
                  <a:buChar char="●"/>
                </a:pPr>
                <a:r>
                  <a:rPr lang="en-US" sz="2400" dirty="0">
                    <a:highlight>
                      <a:srgbClr val="FFFFFF"/>
                    </a:highlight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charset="0"/>
                      </a:rPr>
                      <m:t>S</m:t>
                    </m:r>
                  </m:oMath>
                </a14:m>
                <a:r>
                  <a:rPr lang="en-US" sz="2400" dirty="0">
                    <a:highlight>
                      <a:srgbClr val="FFFFFF"/>
                    </a:highlight>
                  </a:rPr>
                  <a:t> is a set of states</a:t>
                </a:r>
              </a:p>
              <a:p>
                <a:pPr marL="457200" lvl="0" indent="-381000">
                  <a:buClr>
                    <a:srgbClr val="45818E"/>
                  </a:buClr>
                  <a:buSzPts val="2400"/>
                  <a:buChar char="●"/>
                </a:pPr>
                <a:r>
                  <a:rPr lang="en-US" sz="2400" dirty="0">
                    <a:highlight>
                      <a:srgbClr val="FFFFFF"/>
                    </a:highlight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charset="0"/>
                      </a:rPr>
                      <m:t>A</m:t>
                    </m:r>
                  </m:oMath>
                </a14:m>
                <a:r>
                  <a:rPr lang="en-US" sz="2400" dirty="0">
                    <a:highlight>
                      <a:srgbClr val="FFFFFF"/>
                    </a:highlight>
                  </a:rPr>
                  <a:t> is a set of actions</a:t>
                </a:r>
              </a:p>
              <a:p>
                <a:pPr marL="457200" lvl="0" indent="-38100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45818E"/>
                  </a:buClr>
                  <a:buSzPts val="2400"/>
                  <a:buChar char="●"/>
                </a:pPr>
                <a:r>
                  <a:rPr lang="en-US" sz="2400" dirty="0">
                    <a:highlight>
                      <a:srgbClr val="FFFFFF"/>
                    </a:highlight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highlight>
                              <a:srgbClr val="FFFFFF"/>
                            </a:highlight>
                            <a:latin typeface="Cambria Math" charset="0"/>
                          </a:rPr>
                        </m:ctrlPr>
                      </m:sSubPr>
                      <m:e>
                        <m:r>
                          <a:rPr lang="it-IT" sz="2400" b="0" i="1" smtClean="0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𝑇</m:t>
                        </m:r>
                      </m:e>
                      <m:sub>
                        <m:r>
                          <a:rPr lang="it-IT" sz="2400" b="0" i="1" smtClean="0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𝑟</m:t>
                        </m:r>
                        <m:r>
                          <a:rPr lang="it-IT" sz="2400" b="0" i="1" smtClean="0">
                            <a:highlight>
                              <a:srgbClr val="FFFFFF"/>
                            </a:highlight>
                            <a:latin typeface="Cambria Math" charset="0"/>
                          </a:rPr>
                          <m:t> </m:t>
                        </m:r>
                      </m:sub>
                    </m:sSub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</a:rPr>
                      <m:t>:</m:t>
                    </m:r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</a:rPr>
                      <m:t>𝑆</m:t>
                    </m:r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</a:rPr>
                      <m:t> × </m:t>
                    </m:r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</a:rPr>
                      <m:t>𝐴</m:t>
                    </m:r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</a:rPr>
                      <m:t> →</m:t>
                    </m:r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  <a:ea typeface="Cambria Math" charset="0"/>
                        <a:cs typeface="Cambria Math" charset="0"/>
                      </a:rPr>
                      <m:t>𝑃𝑟𝑜𝑏</m:t>
                    </m:r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r>
                  <a:rPr lang="en-US" sz="2400" dirty="0">
                    <a:highlight>
                      <a:srgbClr val="FFFFFF"/>
                    </a:highlight>
                  </a:rPr>
                  <a:t> is the transition function </a:t>
                </a:r>
              </a:p>
              <a:p>
                <a:pPr marL="457200" lvl="0" indent="-381000">
                  <a:buClr>
                    <a:srgbClr val="45818E"/>
                  </a:buClr>
                  <a:buSzPts val="2400"/>
                  <a:buChar char="●"/>
                </a:pPr>
                <a:r>
                  <a:rPr lang="en-US" sz="2400" dirty="0">
                    <a:highlight>
                      <a:srgbClr val="FFFFFF"/>
                    </a:highlight>
                  </a:rPr>
                  <a:t> </a:t>
                </a:r>
                <a14:m>
                  <m:oMath xmlns:m="http://schemas.openxmlformats.org/officeDocument/2006/math"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</a:rPr>
                      <m:t>𝑅</m:t>
                    </m:r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</a:rPr>
                      <m:t> :</m:t>
                    </m:r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</a:rPr>
                      <m:t>𝑆</m:t>
                    </m:r>
                    <m:r>
                      <a:rPr lang="it-IT" sz="2400" i="1">
                        <a:highlight>
                          <a:srgbClr val="FFFFFF"/>
                        </a:highlight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</a:rPr>
                      <m:t>𝐴</m:t>
                    </m:r>
                    <m:r>
                      <a:rPr lang="it-IT" sz="2400" i="1">
                        <a:highlight>
                          <a:srgbClr val="FFFFFF"/>
                        </a:highlight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</a:rPr>
                      <m:t>𝑆</m:t>
                    </m:r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</a:rPr>
                      <m:t> → </m:t>
                    </m:r>
                    <m:r>
                      <a:rPr lang="it-IT" sz="2400" b="0" i="1" smtClean="0">
                        <a:highlight>
                          <a:srgbClr val="FFFFFF"/>
                        </a:highlight>
                        <a:latin typeface="Cambria Math" charset="0"/>
                        <a:ea typeface="Cambria Math" charset="0"/>
                        <a:cs typeface="Cambria Math" charset="0"/>
                      </a:rPr>
                      <m:t>ℝ</m:t>
                    </m:r>
                  </m:oMath>
                </a14:m>
                <a:r>
                  <a:rPr lang="en-US" sz="2400" dirty="0">
                    <a:highlight>
                      <a:srgbClr val="FFFFFF"/>
                    </a:highlight>
                  </a:rPr>
                  <a:t> is the reward function</a:t>
                </a:r>
              </a:p>
              <a:p>
                <a:pPr marL="457200" lvl="0" indent="-38100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45818E"/>
                  </a:buClr>
                  <a:buSzPts val="2400"/>
                  <a:buChar char="●"/>
                </a:pPr>
                <a:endParaRPr lang="en-US" sz="2400" dirty="0">
                  <a:highlight>
                    <a:srgbClr val="FFFFFF"/>
                  </a:highlight>
                </a:endParaRPr>
              </a:p>
              <a:p>
                <a:pPr marL="91440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2400" dirty="0">
                  <a:highlight>
                    <a:srgbClr val="FFFFFF"/>
                  </a:highlight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2400" dirty="0">
                  <a:highlight>
                    <a:srgbClr val="FFFFFF"/>
                  </a:highlight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dirty="0">
                  <a:highlight>
                    <a:srgbClr val="FFFFFF"/>
                  </a:highlight>
                </a:endParaRPr>
              </a:p>
            </p:txBody>
          </p:sp>
        </mc:Choice>
        <mc:Fallback xmlns="">
          <p:sp>
            <p:nvSpPr>
              <p:cNvPr id="120" name="Google Shape;120;p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165" y="879302"/>
                <a:ext cx="8358808" cy="2165483"/>
              </a:xfrm>
              <a:prstGeom prst="rect">
                <a:avLst/>
              </a:prstGeom>
              <a:blipFill>
                <a:blip r:embed="rId3"/>
                <a:stretch>
                  <a:fillRect l="-1092"/>
                </a:stretch>
              </a:blip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7" name="Google Shape;127;p10"/>
          <p:cNvSpPr txBox="1">
            <a:spLocks noGrp="1"/>
          </p:cNvSpPr>
          <p:nvPr>
            <p:ph type="sldNum" idx="12"/>
          </p:nvPr>
        </p:nvSpPr>
        <p:spPr>
          <a:xfrm>
            <a:off x="6553200" y="6146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15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dirty="0"/>
              <a:t>	      </a:t>
            </a:r>
            <a:r>
              <a:rPr lang="en-US" sz="2400" dirty="0">
                <a:solidFill>
                  <a:schemeClr val="lt1"/>
                </a:solidFill>
              </a:rPr>
              <a:t>Sara </a:t>
            </a:r>
            <a:r>
              <a:rPr lang="en-US" sz="2400" dirty="0" err="1">
                <a:solidFill>
                  <a:schemeClr val="lt1"/>
                </a:solidFill>
              </a:rPr>
              <a:t>Tozzo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3" name="Rettangolo 12"/>
          <p:cNvSpPr/>
          <p:nvPr/>
        </p:nvSpPr>
        <p:spPr>
          <a:xfrm>
            <a:off x="4493446" y="5540615"/>
            <a:ext cx="4572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/>
            <a:r>
              <a:rPr lang="en" sz="1000" i="1" u="sng" dirty="0">
                <a:solidFill>
                  <a:schemeClr val="accent1">
                    <a:lumMod val="50000"/>
                  </a:schemeClr>
                </a:solidFill>
                <a:hlinkClick r:id="" action="ppaction://noaction"/>
              </a:rPr>
              <a:t>De Giacomo, Iocchi, Favorito and Patrizi,  </a:t>
            </a:r>
            <a:endParaRPr lang="en" sz="1000" i="1" dirty="0">
              <a:solidFill>
                <a:schemeClr val="accent1">
                  <a:lumMod val="50000"/>
                </a:schemeClr>
              </a:solidFill>
            </a:endParaRPr>
          </a:p>
          <a:p>
            <a:pPr lvl="0" algn="r"/>
            <a:r>
              <a:rPr lang="en" sz="1000" i="1" u="sng" dirty="0">
                <a:solidFill>
                  <a:schemeClr val="accent1">
                    <a:lumMod val="50000"/>
                  </a:schemeClr>
                </a:solidFill>
                <a:hlinkClick r:id="" action="ppaction://noaction"/>
              </a:rPr>
              <a:t>Foundations for Restraining Bolts: Reinforcement Learning with LTLf/LDLf restraining specifications. 2019</a:t>
            </a:r>
            <a:r>
              <a:rPr lang="en" sz="1000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endParaRPr lang="it-IT" sz="10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" name="Rettangolo 1"/>
          <p:cNvSpPr/>
          <p:nvPr/>
        </p:nvSpPr>
        <p:spPr>
          <a:xfrm>
            <a:off x="871417" y="3626437"/>
            <a:ext cx="7418304" cy="1107996"/>
          </a:xfrm>
          <a:prstGeom prst="rect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 lvl="0"/>
            <a:r>
              <a:rPr lang="it-IT" sz="2200" dirty="0">
                <a:highlight>
                  <a:srgbClr val="FFFFFF"/>
                </a:highlight>
              </a:rPr>
              <a:t>A </a:t>
            </a:r>
            <a:r>
              <a:rPr lang="it-IT" sz="2200" u="sng" dirty="0" err="1">
                <a:highlight>
                  <a:srgbClr val="FFFFFF"/>
                </a:highlight>
              </a:rPr>
              <a:t>solution</a:t>
            </a:r>
            <a:r>
              <a:rPr lang="it-IT" sz="2200" dirty="0">
                <a:highlight>
                  <a:srgbClr val="FFFFFF"/>
                </a:highlight>
              </a:rPr>
              <a:t> to an MDP </a:t>
            </a:r>
            <a:r>
              <a:rPr lang="it-IT" sz="2200" dirty="0" err="1">
                <a:highlight>
                  <a:srgbClr val="FFFFFF"/>
                </a:highlight>
              </a:rPr>
              <a:t>is</a:t>
            </a:r>
            <a:r>
              <a:rPr lang="it-IT" sz="2200" dirty="0">
                <a:highlight>
                  <a:srgbClr val="FFFFFF"/>
                </a:highlight>
              </a:rPr>
              <a:t> a policy ⍴, </a:t>
            </a:r>
            <a:r>
              <a:rPr lang="it-IT" sz="2200" dirty="0" err="1">
                <a:highlight>
                  <a:srgbClr val="FFFFFF"/>
                </a:highlight>
              </a:rPr>
              <a:t>assigns</a:t>
            </a:r>
            <a:r>
              <a:rPr lang="it-IT" sz="2200" dirty="0">
                <a:highlight>
                  <a:srgbClr val="FFFFFF"/>
                </a:highlight>
              </a:rPr>
              <a:t> an </a:t>
            </a:r>
            <a:r>
              <a:rPr lang="it-IT" sz="2200" dirty="0" err="1">
                <a:highlight>
                  <a:srgbClr val="FFFFFF"/>
                </a:highlight>
              </a:rPr>
              <a:t>action</a:t>
            </a:r>
            <a:r>
              <a:rPr lang="it-IT" sz="2200" dirty="0">
                <a:highlight>
                  <a:srgbClr val="FFFFFF"/>
                </a:highlight>
              </a:rPr>
              <a:t> to </a:t>
            </a:r>
            <a:r>
              <a:rPr lang="it-IT" sz="2200" dirty="0" err="1">
                <a:highlight>
                  <a:srgbClr val="FFFFFF"/>
                </a:highlight>
              </a:rPr>
              <a:t>each</a:t>
            </a:r>
            <a:r>
              <a:rPr lang="it-IT" sz="2200" dirty="0">
                <a:highlight>
                  <a:srgbClr val="FFFFFF"/>
                </a:highlight>
              </a:rPr>
              <a:t> state, </a:t>
            </a:r>
            <a:r>
              <a:rPr lang="it-IT" sz="2200" dirty="0" err="1">
                <a:highlight>
                  <a:srgbClr val="FFFFFF"/>
                </a:highlight>
              </a:rPr>
              <a:t>possibly</a:t>
            </a:r>
            <a:r>
              <a:rPr lang="it-IT" sz="2200" dirty="0">
                <a:highlight>
                  <a:srgbClr val="FFFFFF"/>
                </a:highlight>
              </a:rPr>
              <a:t> </a:t>
            </a:r>
            <a:r>
              <a:rPr lang="it-IT" sz="2200" dirty="0" err="1">
                <a:highlight>
                  <a:srgbClr val="FFFFFF"/>
                </a:highlight>
              </a:rPr>
              <a:t>conditioned</a:t>
            </a:r>
            <a:r>
              <a:rPr lang="it-IT" sz="2200" dirty="0">
                <a:highlight>
                  <a:srgbClr val="FFFFFF"/>
                </a:highlight>
              </a:rPr>
              <a:t> on </a:t>
            </a:r>
            <a:r>
              <a:rPr lang="it-IT" sz="2200" dirty="0" err="1">
                <a:highlight>
                  <a:srgbClr val="FFFFFF"/>
                </a:highlight>
              </a:rPr>
              <a:t>past</a:t>
            </a:r>
            <a:r>
              <a:rPr lang="it-IT" sz="2200" dirty="0">
                <a:highlight>
                  <a:srgbClr val="FFFFFF"/>
                </a:highlight>
              </a:rPr>
              <a:t> </a:t>
            </a:r>
            <a:r>
              <a:rPr lang="it-IT" sz="2200" dirty="0" err="1">
                <a:highlight>
                  <a:srgbClr val="FFFFFF"/>
                </a:highlight>
              </a:rPr>
              <a:t>states</a:t>
            </a:r>
            <a:r>
              <a:rPr lang="it-IT" sz="2200" dirty="0">
                <a:highlight>
                  <a:srgbClr val="FFFFFF"/>
                </a:highlight>
              </a:rPr>
              <a:t> and </a:t>
            </a:r>
            <a:r>
              <a:rPr lang="it-IT" sz="2200" dirty="0" err="1">
                <a:highlight>
                  <a:srgbClr val="FFFFFF"/>
                </a:highlight>
              </a:rPr>
              <a:t>actions</a:t>
            </a:r>
            <a:r>
              <a:rPr lang="it-IT" sz="2200" dirty="0">
                <a:highlight>
                  <a:srgbClr val="FFFFFF"/>
                </a:highlight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1"/>
          <p:cNvSpPr txBox="1">
            <a:spLocks noGrp="1"/>
          </p:cNvSpPr>
          <p:nvPr>
            <p:ph type="title"/>
          </p:nvPr>
        </p:nvSpPr>
        <p:spPr>
          <a:xfrm>
            <a:off x="150748" y="189150"/>
            <a:ext cx="88425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700" dirty="0" smtClean="0">
                <a:solidFill>
                  <a:srgbClr val="45818E"/>
                </a:solidFill>
                <a:highlight>
                  <a:srgbClr val="FFFFFF"/>
                </a:highlight>
              </a:rPr>
              <a:t>Linear Temporal Logic(</a:t>
            </a:r>
            <a:r>
              <a:rPr lang="en-US" sz="2700" dirty="0" err="1" smtClean="0">
                <a:solidFill>
                  <a:srgbClr val="45818E"/>
                </a:solidFill>
                <a:highlight>
                  <a:srgbClr val="FFFFFF"/>
                </a:highlight>
              </a:rPr>
              <a:t>LTL</a:t>
            </a:r>
            <a:r>
              <a:rPr lang="en-US" sz="2700" baseline="-25000" dirty="0" err="1" smtClean="0">
                <a:solidFill>
                  <a:srgbClr val="45818E"/>
                </a:solidFill>
                <a:highlight>
                  <a:srgbClr val="FFFFFF"/>
                </a:highlight>
              </a:rPr>
              <a:t>f</a:t>
            </a:r>
            <a:r>
              <a:rPr lang="en-US" sz="2700" dirty="0">
                <a:solidFill>
                  <a:srgbClr val="45818E"/>
                </a:solidFill>
                <a:highlight>
                  <a:srgbClr val="FFFFFF"/>
                </a:highlight>
              </a:rPr>
              <a:t>)</a:t>
            </a:r>
            <a:endParaRPr sz="2700" baseline="-25000" dirty="0">
              <a:solidFill>
                <a:srgbClr val="45818E"/>
              </a:solidFill>
              <a:highlight>
                <a:srgbClr val="FFFFFF"/>
              </a:highlight>
            </a:endParaRPr>
          </a:p>
        </p:txBody>
      </p:sp>
      <p:sp>
        <p:nvSpPr>
          <p:cNvPr id="136" name="Google Shape;136;p11"/>
          <p:cNvSpPr txBox="1"/>
          <p:nvPr/>
        </p:nvSpPr>
        <p:spPr>
          <a:xfrm>
            <a:off x="313500" y="826025"/>
            <a:ext cx="8517000" cy="52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highlight>
                  <a:srgbClr val="FFFFFF"/>
                </a:highlight>
              </a:rPr>
              <a:t>How to reward a robot that “eventually delivers coffee each time it gets a request”?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highlight>
                  <a:srgbClr val="FFFFFF"/>
                </a:highlight>
              </a:rPr>
              <a:t>The </a:t>
            </a:r>
            <a:r>
              <a:rPr lang="en-US" sz="2000" dirty="0" err="1">
                <a:solidFill>
                  <a:srgbClr val="1D1905"/>
                </a:solidFill>
                <a:highlight>
                  <a:srgbClr val="FFFFFF"/>
                </a:highlight>
              </a:rPr>
              <a:t>LTL</a:t>
            </a:r>
            <a:r>
              <a:rPr lang="en-US" sz="2000" baseline="-25000" dirty="0" err="1">
                <a:solidFill>
                  <a:srgbClr val="1D1905"/>
                </a:solidFill>
                <a:highlight>
                  <a:srgbClr val="FFFFFF"/>
                </a:highlight>
              </a:rPr>
              <a:t>f</a:t>
            </a:r>
            <a:r>
              <a:rPr lang="en-US" sz="2400" dirty="0">
                <a:highlight>
                  <a:srgbClr val="FFFFFF"/>
                </a:highlight>
              </a:rPr>
              <a:t> is the classical linear time logic interpreted over finite traces, formed by a finite sequence of propositional interpretations.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highlight>
                <a:srgbClr val="FFFFFF"/>
              </a:highlight>
            </a:endParaRPr>
          </a:p>
          <a:p>
            <a:pPr lvl="0"/>
            <a:r>
              <a:rPr lang="it-IT" sz="2800" dirty="0"/>
              <a:t>“</a:t>
            </a:r>
            <a:r>
              <a:rPr lang="it-IT" sz="2400" i="1" dirty="0" err="1"/>
              <a:t>all</a:t>
            </a:r>
            <a:r>
              <a:rPr lang="it-IT" sz="2400" i="1" dirty="0"/>
              <a:t> coffee </a:t>
            </a:r>
            <a:r>
              <a:rPr lang="it-IT" sz="2400" i="1" dirty="0" err="1"/>
              <a:t>requests</a:t>
            </a:r>
            <a:r>
              <a:rPr lang="it-IT" sz="2400" i="1" dirty="0"/>
              <a:t> from </a:t>
            </a:r>
            <a:r>
              <a:rPr lang="it-IT" sz="2400" i="1" dirty="0" err="1"/>
              <a:t>person</a:t>
            </a:r>
            <a:r>
              <a:rPr lang="it-IT" sz="2400" i="1" dirty="0"/>
              <a:t> </a:t>
            </a:r>
            <a:r>
              <a:rPr lang="it-IT" sz="2400" i="1" dirty="0" err="1"/>
              <a:t>p</a:t>
            </a:r>
            <a:r>
              <a:rPr lang="it-IT" sz="2400" i="1" dirty="0"/>
              <a:t> </a:t>
            </a:r>
            <a:r>
              <a:rPr lang="it-IT" sz="2400" i="1" dirty="0" err="1"/>
              <a:t>will</a:t>
            </a:r>
            <a:r>
              <a:rPr lang="it-IT" sz="2400" i="1" dirty="0"/>
              <a:t> </a:t>
            </a:r>
            <a:r>
              <a:rPr lang="it-IT" sz="2400" i="1" dirty="0" err="1"/>
              <a:t>eventually</a:t>
            </a:r>
            <a:r>
              <a:rPr lang="it-IT" sz="2400" i="1" dirty="0"/>
              <a:t> be </a:t>
            </a:r>
            <a:r>
              <a:rPr lang="it-IT" sz="2400" i="1" dirty="0" err="1"/>
              <a:t>served</a:t>
            </a:r>
            <a:r>
              <a:rPr lang="it-IT" sz="2800" dirty="0"/>
              <a:t>”</a:t>
            </a:r>
            <a:endParaRPr sz="2400" dirty="0"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highlight>
                <a:srgbClr val="FFFFFF"/>
              </a:highlight>
            </a:endParaRPr>
          </a:p>
        </p:txBody>
      </p:sp>
      <p:pic>
        <p:nvPicPr>
          <p:cNvPr id="137" name="Google Shape;137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0921" y="3539603"/>
            <a:ext cx="5765050" cy="364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1"/>
          <p:cNvSpPr txBox="1">
            <a:spLocks noGrp="1"/>
          </p:cNvSpPr>
          <p:nvPr>
            <p:ph type="sldNum" idx="12"/>
          </p:nvPr>
        </p:nvSpPr>
        <p:spPr>
          <a:xfrm>
            <a:off x="6553200" y="6146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2" name="Segnaposto data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13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      </a:t>
            </a:r>
            <a:r>
              <a:rPr lang="en-US" sz="2400">
                <a:solidFill>
                  <a:schemeClr val="lt1"/>
                </a:solidFill>
              </a:rPr>
              <a:t>Giorgia Piernoli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4493446" y="5540615"/>
            <a:ext cx="4572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De Giacomo, Iocchi, Favorito and Patrizi,  </a:t>
            </a:r>
            <a:endParaRPr lang="en" sz="1000" i="1" dirty="0">
              <a:solidFill>
                <a:schemeClr val="accent1"/>
              </a:solidFill>
            </a:endParaRPr>
          </a:p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Foundations for Restraining Bolts: Reinforcement Learning with LTLf/LDLf restraining specifications. 2019</a:t>
            </a:r>
            <a:r>
              <a:rPr lang="en" sz="1000" i="1" dirty="0">
                <a:solidFill>
                  <a:schemeClr val="accent1"/>
                </a:solidFill>
              </a:rPr>
              <a:t> </a:t>
            </a:r>
            <a:endParaRPr lang="it-IT" sz="1000" dirty="0"/>
          </a:p>
        </p:txBody>
      </p:sp>
      <p:pic>
        <p:nvPicPr>
          <p:cNvPr id="16" name="Google Shape;18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2346" y="5108152"/>
            <a:ext cx="3042200" cy="38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2"/>
          <p:cNvSpPr txBox="1">
            <a:spLocks noGrp="1"/>
          </p:cNvSpPr>
          <p:nvPr>
            <p:ph type="title"/>
          </p:nvPr>
        </p:nvSpPr>
        <p:spPr>
          <a:xfrm>
            <a:off x="-2464904" y="146987"/>
            <a:ext cx="10210826" cy="532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657600" lvl="0" indent="457200" algn="ctr">
              <a:buSzPts val="2200"/>
            </a:pPr>
            <a:r>
              <a:rPr lang="en-US" sz="2700" dirty="0" smtClean="0">
                <a:solidFill>
                  <a:srgbClr val="45818E"/>
                </a:solidFill>
                <a:highlight>
                  <a:srgbClr val="FFFFFF"/>
                </a:highlight>
              </a:rPr>
              <a:t>Linear Dynamic Logic(</a:t>
            </a:r>
            <a:r>
              <a:rPr lang="en-US" sz="2700" dirty="0" err="1" smtClean="0">
                <a:solidFill>
                  <a:srgbClr val="45818E"/>
                </a:solidFill>
                <a:highlight>
                  <a:srgbClr val="FFFFFF"/>
                </a:highlight>
              </a:rPr>
              <a:t>LDL</a:t>
            </a:r>
            <a:r>
              <a:rPr lang="en-US" sz="2700" baseline="-25000" dirty="0" err="1" smtClean="0">
                <a:solidFill>
                  <a:srgbClr val="45818E"/>
                </a:solidFill>
                <a:highlight>
                  <a:srgbClr val="FFFFFF"/>
                </a:highlight>
              </a:rPr>
              <a:t>f</a:t>
            </a:r>
            <a:r>
              <a:rPr lang="en-US" sz="2700" dirty="0" smtClean="0">
                <a:solidFill>
                  <a:srgbClr val="45818E"/>
                </a:solidFill>
                <a:highlight>
                  <a:srgbClr val="FFFFFF"/>
                </a:highlight>
              </a:rPr>
              <a:t>)</a:t>
            </a:r>
            <a:endParaRPr sz="2900" baseline="-25000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1" name="Google Shape;151;p12"/>
              <p:cNvSpPr txBox="1"/>
              <p:nvPr/>
            </p:nvSpPr>
            <p:spPr>
              <a:xfrm>
                <a:off x="336248" y="679487"/>
                <a:ext cx="8580900" cy="5324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 dirty="0" err="1">
                    <a:solidFill>
                      <a:srgbClr val="1D1905"/>
                    </a:solidFill>
                  </a:rPr>
                  <a:t>LDL</a:t>
                </a:r>
                <a:r>
                  <a:rPr lang="en-US" sz="2400" baseline="-25000" dirty="0" err="1">
                    <a:solidFill>
                      <a:srgbClr val="1D1905"/>
                    </a:solidFill>
                  </a:rPr>
                  <a:t>f</a:t>
                </a:r>
                <a:r>
                  <a:rPr lang="en-US" sz="2400" dirty="0"/>
                  <a:t> is a proper extension of </a:t>
                </a:r>
                <a:r>
                  <a:rPr lang="en-US" sz="2400" dirty="0" err="1"/>
                  <a:t>LTL</a:t>
                </a:r>
                <a:r>
                  <a:rPr lang="en-US" sz="2400" baseline="-25000" dirty="0" err="1"/>
                  <a:t>f</a:t>
                </a:r>
                <a:r>
                  <a:rPr lang="en-US" sz="2400" baseline="-25000" dirty="0"/>
                  <a:t>.</a:t>
                </a:r>
                <a:endParaRPr lang="en-US" sz="2400"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2400"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 dirty="0"/>
                  <a:t>Formally, </a:t>
                </a:r>
                <a:r>
                  <a:rPr lang="en-US" sz="2400" b="1" dirty="0" err="1">
                    <a:solidFill>
                      <a:srgbClr val="45818E"/>
                    </a:solidFill>
                  </a:rPr>
                  <a:t>LDL</a:t>
                </a:r>
                <a:r>
                  <a:rPr lang="en-US" sz="2400" b="1" baseline="-25000" dirty="0" err="1">
                    <a:solidFill>
                      <a:srgbClr val="45818E"/>
                    </a:solidFill>
                  </a:rPr>
                  <a:t>f</a:t>
                </a:r>
                <a:r>
                  <a:rPr lang="en-US" sz="2400" b="1" baseline="-25000" dirty="0">
                    <a:solidFill>
                      <a:srgbClr val="45818E"/>
                    </a:solidFill>
                  </a:rPr>
                  <a:t> </a:t>
                </a:r>
                <a:r>
                  <a:rPr lang="en-US" sz="2400" dirty="0"/>
                  <a:t> formulas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𝜑</m:t>
                    </m:r>
                  </m:oMath>
                </a14:m>
                <a:r>
                  <a:rPr lang="en-US" sz="2400" dirty="0"/>
                  <a:t> are defined as follows:</a:t>
                </a:r>
                <a:endParaRPr sz="2400"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dirty="0"/>
              </a:p>
            </p:txBody>
          </p:sp>
        </mc:Choice>
        <mc:Fallback xmlns="">
          <p:sp>
            <p:nvSpPr>
              <p:cNvPr id="151" name="Google Shape;151;p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248" y="679487"/>
                <a:ext cx="8580900" cy="5324100"/>
              </a:xfrm>
              <a:prstGeom prst="rect">
                <a:avLst/>
              </a:prstGeom>
              <a:blipFill rotWithShape="0">
                <a:blip r:embed="rId3"/>
                <a:stretch>
                  <a:fillRect l="-106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2" name="Google Shape;152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1625" y="2082975"/>
            <a:ext cx="4942650" cy="7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2"/>
          <p:cNvSpPr txBox="1">
            <a:spLocks noGrp="1"/>
          </p:cNvSpPr>
          <p:nvPr>
            <p:ph type="sldNum" idx="12"/>
          </p:nvPr>
        </p:nvSpPr>
        <p:spPr>
          <a:xfrm>
            <a:off x="6553200" y="6146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2" name="Segnaposto data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16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      </a:t>
            </a:r>
            <a:r>
              <a:rPr lang="en-US" sz="2400">
                <a:solidFill>
                  <a:schemeClr val="lt1"/>
                </a:solidFill>
              </a:rPr>
              <a:t>Giorgia Piernoli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" name="Rettangolo 14"/>
          <p:cNvSpPr/>
          <p:nvPr/>
        </p:nvSpPr>
        <p:spPr>
          <a:xfrm>
            <a:off x="4493446" y="5540615"/>
            <a:ext cx="4572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De Giacomo, Iocchi, Favorito and Patrizi,  </a:t>
            </a:r>
            <a:endParaRPr lang="en" sz="1000" i="1" dirty="0">
              <a:solidFill>
                <a:schemeClr val="accent1"/>
              </a:solidFill>
            </a:endParaRPr>
          </a:p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Foundations for Restraining Bolts: Reinforcement Learning with LTLf/LDLf restraining specifications. 2019</a:t>
            </a:r>
            <a:r>
              <a:rPr lang="en" sz="1000" i="1" dirty="0">
                <a:solidFill>
                  <a:schemeClr val="accent1"/>
                </a:solidFill>
              </a:rPr>
              <a:t> </a:t>
            </a:r>
            <a:endParaRPr lang="it-IT" sz="1000" dirty="0"/>
          </a:p>
        </p:txBody>
      </p:sp>
      <p:sp>
        <p:nvSpPr>
          <p:cNvPr id="3" name="Rettangolo 2"/>
          <p:cNvSpPr/>
          <p:nvPr/>
        </p:nvSpPr>
        <p:spPr>
          <a:xfrm>
            <a:off x="572270" y="3274387"/>
            <a:ext cx="845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it-IT" sz="2400" dirty="0"/>
              <a:t>“</a:t>
            </a:r>
            <a:r>
              <a:rPr lang="it-IT" sz="2400" i="1" dirty="0" err="1"/>
              <a:t>all</a:t>
            </a:r>
            <a:r>
              <a:rPr lang="it-IT" sz="2400" i="1" dirty="0"/>
              <a:t> coffee </a:t>
            </a:r>
            <a:r>
              <a:rPr lang="it-IT" sz="2400" i="1" dirty="0" err="1"/>
              <a:t>requests</a:t>
            </a:r>
            <a:r>
              <a:rPr lang="it-IT" sz="2400" i="1" dirty="0"/>
              <a:t> from </a:t>
            </a:r>
            <a:r>
              <a:rPr lang="it-IT" sz="2400" i="1" dirty="0" err="1"/>
              <a:t>person</a:t>
            </a:r>
            <a:r>
              <a:rPr lang="it-IT" sz="2400" i="1" dirty="0"/>
              <a:t> </a:t>
            </a:r>
            <a:r>
              <a:rPr lang="it-IT" sz="2400" i="1" dirty="0" err="1"/>
              <a:t>p</a:t>
            </a:r>
            <a:r>
              <a:rPr lang="it-IT" sz="2400" i="1" dirty="0"/>
              <a:t> </a:t>
            </a:r>
            <a:r>
              <a:rPr lang="it-IT" sz="2400" i="1" dirty="0" err="1"/>
              <a:t>will</a:t>
            </a:r>
            <a:r>
              <a:rPr lang="it-IT" sz="2400" i="1" dirty="0"/>
              <a:t> </a:t>
            </a:r>
            <a:r>
              <a:rPr lang="it-IT" sz="2400" i="1" dirty="0" err="1"/>
              <a:t>eventually</a:t>
            </a:r>
            <a:r>
              <a:rPr lang="it-IT" sz="2400" i="1" dirty="0"/>
              <a:t> be </a:t>
            </a:r>
            <a:r>
              <a:rPr lang="it-IT" sz="2400" i="1" dirty="0" err="1"/>
              <a:t>served</a:t>
            </a:r>
            <a:r>
              <a:rPr lang="it-IT" sz="2400" dirty="0"/>
              <a:t>”</a:t>
            </a:r>
            <a:endParaRPr lang="it-IT" sz="2400" dirty="0">
              <a:highlight>
                <a:srgbClr val="FFFFFF"/>
              </a:highlight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asellaDiTesto 3"/>
              <p:cNvSpPr txBox="1"/>
              <p:nvPr/>
            </p:nvSpPr>
            <p:spPr>
              <a:xfrm>
                <a:off x="2554876" y="4141178"/>
                <a:ext cx="4490588" cy="3314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000" b="0" i="1" smtClean="0">
                          <a:latin typeface="Cambria Math" charset="0"/>
                        </a:rPr>
                        <m:t>[</m:t>
                      </m:r>
                      <m:sSup>
                        <m:sSupPr>
                          <m:ctrlPr>
                            <a:rPr lang="it-IT" sz="20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it-IT" sz="2000" b="0" i="1" smtClean="0">
                              <a:latin typeface="Cambria Math" charset="0"/>
                            </a:rPr>
                            <m:t>𝑡𝑟𝑢𝑒</m:t>
                          </m:r>
                        </m:e>
                        <m:sup>
                          <m:r>
                            <a:rPr lang="it-IT" sz="2000" b="0" i="1" smtClean="0">
                              <a:latin typeface="Cambria Math" charset="0"/>
                            </a:rPr>
                            <m:t>∗</m:t>
                          </m:r>
                        </m:sup>
                      </m:sSup>
                      <m:r>
                        <a:rPr lang="it-IT" sz="2000" b="0" i="1" smtClean="0">
                          <a:latin typeface="Cambria Math" charset="0"/>
                        </a:rPr>
                        <m:t>](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it-IT" sz="2000" b="0" i="1" smtClean="0">
                              <a:latin typeface="Cambria Math" charset="0"/>
                            </a:rPr>
                            <m:t>𝑟𝑒𝑞𝑢𝑒𝑠𝑡</m:t>
                          </m:r>
                        </m:e>
                        <m:sub>
                          <m:r>
                            <a:rPr lang="it-IT" sz="2000" b="0" i="1" smtClean="0">
                              <a:latin typeface="Cambria Math" charset="0"/>
                            </a:rPr>
                            <m:t>𝑝</m:t>
                          </m:r>
                        </m:sub>
                      </m:sSub>
                      <m:r>
                        <a:rPr lang="is-IS" sz="2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→</m:t>
                      </m:r>
                      <m:r>
                        <a:rPr lang="it-IT" sz="2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&lt;</m:t>
                      </m:r>
                      <m:sSup>
                        <m:sSupPr>
                          <m:ctrlPr>
                            <a:rPr lang="it-IT" sz="20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it-IT" sz="2000" i="1">
                              <a:latin typeface="Cambria Math" charset="0"/>
                            </a:rPr>
                            <m:t>𝑡𝑟𝑢𝑒</m:t>
                          </m:r>
                        </m:e>
                        <m:sup>
                          <m:r>
                            <a:rPr lang="it-IT" sz="2000" i="1">
                              <a:latin typeface="Cambria Math" charset="0"/>
                            </a:rPr>
                            <m:t>∗</m:t>
                          </m:r>
                        </m:sup>
                      </m:sSup>
                      <m:r>
                        <a:rPr lang="it-IT" sz="2000" b="0" i="1" smtClean="0">
                          <a:latin typeface="Cambria Math" charset="0"/>
                        </a:rPr>
                        <m:t>&gt;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it-IT" sz="2000" b="0" i="1" smtClean="0">
                              <a:latin typeface="Cambria Math" charset="0"/>
                            </a:rPr>
                            <m:t>𝑐𝑜𝑓𝑓𝑒𝑒</m:t>
                          </m:r>
                        </m:e>
                        <m:sub>
                          <m:r>
                            <a:rPr lang="it-IT" sz="2000" b="0" i="1" smtClean="0">
                              <a:latin typeface="Cambria Math" charset="0"/>
                            </a:rPr>
                            <m:t>𝑝</m:t>
                          </m:r>
                        </m:sub>
                      </m:sSub>
                      <m:r>
                        <a:rPr lang="it-IT" sz="20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it-IT" sz="2000" b="0" dirty="0"/>
              </a:p>
            </p:txBody>
          </p:sp>
        </mc:Choice>
        <mc:Fallback>
          <p:sp>
            <p:nvSpPr>
              <p:cNvPr id="4" name="CasellaDiTesto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4876" y="4141178"/>
                <a:ext cx="4490588" cy="331437"/>
              </a:xfrm>
              <a:prstGeom prst="rect">
                <a:avLst/>
              </a:prstGeom>
              <a:blipFill rotWithShape="0">
                <a:blip r:embed="rId5"/>
                <a:stretch>
                  <a:fillRect l="-1493" r="-1493" b="-2727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3"/>
          <p:cNvSpPr txBox="1">
            <a:spLocks noGrp="1"/>
          </p:cNvSpPr>
          <p:nvPr>
            <p:ph type="title"/>
          </p:nvPr>
        </p:nvSpPr>
        <p:spPr>
          <a:xfrm>
            <a:off x="266289" y="47699"/>
            <a:ext cx="88425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700">
                <a:solidFill>
                  <a:srgbClr val="45818E"/>
                </a:solidFill>
              </a:rPr>
              <a:t>NMRDP’s: Non-Markovian Reward Decision Process </a:t>
            </a:r>
            <a:endParaRPr sz="2900">
              <a:solidFill>
                <a:srgbClr val="45818E"/>
              </a:solidFill>
            </a:endParaRPr>
          </a:p>
        </p:txBody>
      </p:sp>
      <p:sp>
        <p:nvSpPr>
          <p:cNvPr id="169" name="Google Shape;169;p13"/>
          <p:cNvSpPr txBox="1"/>
          <p:nvPr/>
        </p:nvSpPr>
        <p:spPr>
          <a:xfrm>
            <a:off x="2382837" y="-349250"/>
            <a:ext cx="18415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0" name="Google Shape;170;p13"/>
              <p:cNvSpPr txBox="1"/>
              <p:nvPr/>
            </p:nvSpPr>
            <p:spPr>
              <a:xfrm>
                <a:off x="266289" y="456772"/>
                <a:ext cx="8517000" cy="521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/>
                <a:r>
                  <a:rPr lang="it-IT" sz="2400" dirty="0"/>
                  <a:t>			</a:t>
                </a:r>
              </a:p>
              <a:p>
                <a:pPr lvl="0"/>
                <a:r>
                  <a:rPr lang="it-IT" sz="2400" dirty="0"/>
                  <a:t>			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it-IT" sz="2400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it-IT" sz="2400" i="1">
                            <a:latin typeface="Cambria Math" charset="0"/>
                          </a:rPr>
                          <m:t>𝑀</m:t>
                        </m:r>
                      </m:e>
                    </m:acc>
                    <m:r>
                      <a:rPr lang="it-IT" sz="2400" i="1">
                        <a:latin typeface="Cambria Math" charset="0"/>
                      </a:rPr>
                      <m:t>=&lt;</m:t>
                    </m:r>
                    <m:r>
                      <a:rPr lang="it-IT" sz="2400" i="1">
                        <a:latin typeface="Cambria Math" charset="0"/>
                      </a:rPr>
                      <m:t>𝑆</m:t>
                    </m:r>
                    <m:r>
                      <a:rPr lang="it-IT" sz="2400" i="1">
                        <a:latin typeface="Cambria Math" charset="0"/>
                      </a:rPr>
                      <m:t>,</m:t>
                    </m:r>
                    <m:r>
                      <a:rPr lang="it-IT" sz="2400" i="1">
                        <a:latin typeface="Cambria Math" charset="0"/>
                      </a:rPr>
                      <m:t>𝐴</m:t>
                    </m:r>
                    <m:r>
                      <a:rPr lang="it-IT" sz="2400" i="1">
                        <a:latin typeface="Cambria Math" charset="0"/>
                      </a:rPr>
                      <m:t>,</m:t>
                    </m:r>
                    <m:r>
                      <a:rPr lang="it-IT" sz="2400" i="1">
                        <a:latin typeface="Cambria Math" charset="0"/>
                      </a:rPr>
                      <m:t>𝑇𝑟</m:t>
                    </m:r>
                    <m:r>
                      <a:rPr lang="it-IT" sz="2400" i="1">
                        <a:latin typeface="Cambria Math" charset="0"/>
                      </a:rPr>
                      <m:t>,</m:t>
                    </m:r>
                    <m:acc>
                      <m:accPr>
                        <m:chr m:val="̅"/>
                        <m:ctrlPr>
                          <a:rPr lang="it-IT" sz="2400" i="1">
                            <a:latin typeface="Cambria Math" charset="0"/>
                          </a:rPr>
                        </m:ctrlPr>
                      </m:accPr>
                      <m:e>
                        <m:r>
                          <a:rPr lang="it-IT" sz="2400" i="1">
                            <a:latin typeface="Cambria Math" charset="0"/>
                          </a:rPr>
                          <m:t>𝑅</m:t>
                        </m:r>
                      </m:e>
                    </m:acc>
                  </m:oMath>
                </a14:m>
                <a:r>
                  <a:rPr lang="it-IT" sz="2400" dirty="0"/>
                  <a:t>&gt;                   </a:t>
                </a:r>
              </a:p>
              <a:p>
                <a:pPr lvl="0"/>
                <a:r>
                  <a:rPr lang="it-IT" sz="2400" dirty="0"/>
                  <a:t>           </a:t>
                </a:r>
              </a:p>
              <a:p>
                <a:pPr marL="457200" lvl="0" indent="-381000">
                  <a:buClr>
                    <a:srgbClr val="45818E"/>
                  </a:buClr>
                  <a:buSzPts val="2400"/>
                  <a:buChar char="●"/>
                </a:pP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it-IT" sz="2400" i="1" smtClean="0">
                            <a:latin typeface="Cambria Math" charset="0"/>
                          </a:rPr>
                        </m:ctrlPr>
                      </m:barPr>
                      <m:e>
                        <m:r>
                          <a:rPr lang="it-IT" sz="2400" i="1">
                            <a:latin typeface="Cambria Math" charset="0"/>
                          </a:rPr>
                          <m:t>𝑅</m:t>
                        </m:r>
                      </m:e>
                    </m:bar>
                  </m:oMath>
                </a14:m>
                <a:r>
                  <a:rPr lang="it-IT" sz="2400" dirty="0">
                    <a:effectLst/>
                  </a:rPr>
                  <a:t> </a:t>
                </a:r>
                <a:r>
                  <a:rPr lang="it-IT" sz="2400" dirty="0"/>
                  <a:t>new </a:t>
                </a:r>
                <a:r>
                  <a:rPr lang="it-IT" sz="2400" dirty="0" err="1"/>
                  <a:t>reward</a:t>
                </a:r>
                <a:r>
                  <a:rPr lang="it-IT" sz="2400" dirty="0"/>
                  <a:t>: </a:t>
                </a:r>
                <a:r>
                  <a:rPr lang="it-IT" sz="2400" dirty="0" err="1"/>
                  <a:t>real-valued</a:t>
                </a:r>
                <a:r>
                  <a:rPr lang="it-IT" sz="2400" dirty="0"/>
                  <a:t> function over infinite state-action sequences (since histories of state is infinite): 				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it-IT" sz="2400" i="1">
                            <a:latin typeface="Cambria Math" charset="0"/>
                          </a:rPr>
                        </m:ctrlPr>
                      </m:accPr>
                      <m:e>
                        <m:r>
                          <a:rPr lang="it-IT" sz="2400" i="1">
                            <a:latin typeface="Cambria Math" charset="0"/>
                          </a:rPr>
                          <m:t>𝑅</m:t>
                        </m:r>
                      </m:e>
                    </m:acc>
                    <m:r>
                      <a:rPr lang="it-IT" sz="2400">
                        <a:latin typeface="Cambria Math" charset="0"/>
                      </a:rPr>
                      <m:t>: </m:t>
                    </m:r>
                    <m:sSup>
                      <m:sSupPr>
                        <m:ctrlPr>
                          <a:rPr lang="it-IT" sz="2400" i="1"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it-IT" sz="24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it-IT" sz="2400" i="1">
                                <a:latin typeface="Cambria Math" charset="0"/>
                              </a:rPr>
                              <m:t>𝑆</m:t>
                            </m:r>
                            <m:r>
                              <a:rPr lang="it-IT" sz="2400" i="1">
                                <a:highlight>
                                  <a:srgbClr val="FFFFFF"/>
                                </a:highlight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r>
                              <a:rPr lang="it-IT" sz="2400" i="1">
                                <a:latin typeface="Cambria Math" charset="0"/>
                              </a:rPr>
                              <m:t>𝐴</m:t>
                            </m:r>
                          </m:e>
                        </m:d>
                      </m:e>
                      <m:sup>
                        <m:r>
                          <a:rPr lang="it-IT" sz="2400" i="1">
                            <a:latin typeface="Cambria Math" charset="0"/>
                          </a:rPr>
                          <m:t>∗</m:t>
                        </m:r>
                      </m:sup>
                    </m:sSup>
                    <m:r>
                      <a:rPr lang="it-IT" sz="2400" i="1">
                        <a:latin typeface="Cambria Math" charset="0"/>
                      </a:rPr>
                      <m:t>→ </m:t>
                    </m:r>
                    <m:r>
                      <a:rPr lang="it-IT" sz="2400" i="1">
                        <a:latin typeface="Cambria Math" charset="0"/>
                      </a:rPr>
                      <m:t>ℛ</m:t>
                    </m:r>
                  </m:oMath>
                </a14:m>
                <a:r>
                  <a:rPr lang="it-IT" sz="2400" dirty="0">
                    <a:effectLst/>
                  </a:rPr>
                  <a:t> </a:t>
                </a:r>
              </a:p>
              <a:p>
                <a:pPr marL="457200" lvl="0" indent="-381000">
                  <a:buClr>
                    <a:srgbClr val="45818E"/>
                  </a:buClr>
                  <a:buSzPts val="2400"/>
                  <a:buChar char="●"/>
                </a:pPr>
                <a:endParaRPr lang="it-IT" sz="2400" dirty="0"/>
              </a:p>
              <a:p>
                <a:pPr marL="457200" lvl="0" indent="-381000">
                  <a:buClr>
                    <a:srgbClr val="45818E"/>
                  </a:buClr>
                  <a:buSzPts val="2400"/>
                  <a:buChar char="●"/>
                </a:pPr>
                <a:r>
                  <a:rPr lang="it-IT" sz="2400" dirty="0"/>
                  <a:t> </a:t>
                </a:r>
                <a:r>
                  <a:rPr lang="it-IT" sz="2400" i="1" dirty="0" err="1"/>
                  <a:t>LTL</a:t>
                </a:r>
                <a:r>
                  <a:rPr lang="it-IT" sz="2400" i="1" baseline="-25000" dirty="0" err="1"/>
                  <a:t>f</a:t>
                </a:r>
                <a:r>
                  <a:rPr lang="it-IT" sz="2400" i="1" baseline="-25000" dirty="0"/>
                  <a:t> </a:t>
                </a:r>
                <a:r>
                  <a:rPr lang="it-IT" sz="2400" i="1" dirty="0"/>
                  <a:t>/</a:t>
                </a:r>
                <a:r>
                  <a:rPr lang="it-IT" sz="2400" i="1" dirty="0" err="1"/>
                  <a:t>LDL</a:t>
                </a:r>
                <a:r>
                  <a:rPr lang="it-IT" sz="2400" i="1" baseline="-25000" dirty="0" err="1"/>
                  <a:t>f</a:t>
                </a:r>
                <a:r>
                  <a:rPr lang="it-IT" sz="2400" i="1" dirty="0"/>
                  <a:t> </a:t>
                </a:r>
                <a:r>
                  <a:rPr lang="it-IT" sz="2400" dirty="0"/>
                  <a:t>provides an intuitive </a:t>
                </a:r>
                <a:r>
                  <a:rPr lang="it-IT" sz="2400" dirty="0" err="1"/>
                  <a:t>language</a:t>
                </a:r>
                <a:r>
                  <a:rPr lang="it-IT" sz="2400" dirty="0"/>
                  <a:t> </a:t>
                </a:r>
                <a:r>
                  <a:rPr lang="it-IT" sz="2400" dirty="0" err="1"/>
                  <a:t>reward</a:t>
                </a:r>
                <a:endParaRPr lang="it-IT" sz="2400" dirty="0"/>
              </a:p>
              <a:p>
                <a:pPr marL="76200" lvl="0">
                  <a:buClr>
                    <a:srgbClr val="45818E"/>
                  </a:buClr>
                  <a:buSzPts val="2400"/>
                </a:pPr>
                <a:r>
                  <a:rPr lang="it-IT" sz="2400" dirty="0"/>
                  <a:t>			</a:t>
                </a:r>
              </a:p>
              <a:p>
                <a:pPr marL="76200">
                  <a:buClr>
                    <a:srgbClr val="45818E"/>
                  </a:buClr>
                  <a:buSzPts val="2400"/>
                </a:pPr>
                <a:r>
                  <a:rPr lang="it-IT" sz="2400" dirty="0"/>
                  <a:t>	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it-IT" sz="2400" i="1">
                            <a:latin typeface="Cambria Math" charset="0"/>
                          </a:rPr>
                        </m:ctrlPr>
                      </m:accPr>
                      <m:e>
                        <m:r>
                          <a:rPr lang="it-IT" sz="2400" i="1">
                            <a:latin typeface="Cambria Math" charset="0"/>
                          </a:rPr>
                          <m:t>𝑅</m:t>
                        </m:r>
                      </m:e>
                    </m:acc>
                  </m:oMath>
                </a14:m>
                <a:r>
                  <a:rPr lang="it-IT" sz="2400" dirty="0"/>
                  <a:t> can be </a:t>
                </a:r>
                <a:r>
                  <a:rPr lang="it-IT" sz="2400" dirty="0" err="1"/>
                  <a:t>espress</a:t>
                </a:r>
                <a:r>
                  <a:rPr lang="it-IT" sz="2400" dirty="0"/>
                  <a:t> </a:t>
                </a:r>
                <a:r>
                  <a:rPr lang="it-IT" sz="2400" dirty="0" err="1"/>
                  <a:t>as</a:t>
                </a:r>
                <a:r>
                  <a:rPr lang="it-IT" sz="2400" dirty="0"/>
                  <a:t> a set of </a:t>
                </a:r>
                <a:r>
                  <a:rPr lang="it-IT" sz="2400" dirty="0" err="1"/>
                  <a:t>pairs</a:t>
                </a:r>
                <a:r>
                  <a:rPr lang="it-IT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it-IT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𝜑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sz="2400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it-IT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𝑟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it-IT" sz="2400" b="0" i="0" smtClean="0">
                        <a:latin typeface="Cambria Math" charset="0"/>
                      </a:rPr>
                      <m:t>)</m:t>
                    </m:r>
                  </m:oMath>
                </a14:m>
                <a:endParaRPr lang="it-IT" sz="2400" dirty="0"/>
              </a:p>
              <a:p>
                <a:pPr lvl="0"/>
                <a:endParaRPr lang="it-IT" sz="2400" dirty="0"/>
              </a:p>
            </p:txBody>
          </p:sp>
        </mc:Choice>
        <mc:Fallback xmlns="">
          <p:sp>
            <p:nvSpPr>
              <p:cNvPr id="170" name="Google Shape;170;p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289" y="456772"/>
                <a:ext cx="8517000" cy="5216400"/>
              </a:xfrm>
              <a:prstGeom prst="rect">
                <a:avLst/>
              </a:prstGeom>
              <a:blipFill>
                <a:blip r:embed="rId3"/>
                <a:stretch>
                  <a:fillRect l="-7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5" name="Google Shape;185;p13"/>
          <p:cNvSpPr txBox="1">
            <a:spLocks noGrp="1"/>
          </p:cNvSpPr>
          <p:nvPr>
            <p:ph type="sldNum" idx="12"/>
          </p:nvPr>
        </p:nvSpPr>
        <p:spPr>
          <a:xfrm>
            <a:off x="6553200" y="6146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2" name="Segnaposto data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it-IT"/>
              <a:t>Reasoning Agents</a:t>
            </a:r>
          </a:p>
        </p:txBody>
      </p:sp>
      <p:sp>
        <p:nvSpPr>
          <p:cNvPr id="24" name="Google Shape;215;p15"/>
          <p:cNvSpPr txBox="1"/>
          <p:nvPr/>
        </p:nvSpPr>
        <p:spPr>
          <a:xfrm>
            <a:off x="-188250" y="6003587"/>
            <a:ext cx="4116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      </a:t>
            </a:r>
            <a:r>
              <a:rPr lang="en-US" sz="2400">
                <a:solidFill>
                  <a:schemeClr val="lt1"/>
                </a:solidFill>
              </a:rPr>
              <a:t>Giorgia Piernoli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" name="Rettangolo 22"/>
          <p:cNvSpPr/>
          <p:nvPr/>
        </p:nvSpPr>
        <p:spPr>
          <a:xfrm>
            <a:off x="4493446" y="5540615"/>
            <a:ext cx="4572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De Giacomo, Iocchi, Favorito and Patrizi,  </a:t>
            </a:r>
            <a:endParaRPr lang="en" sz="1000" i="1" dirty="0">
              <a:solidFill>
                <a:schemeClr val="accent1"/>
              </a:solidFill>
            </a:endParaRPr>
          </a:p>
          <a:p>
            <a:pPr lvl="0" algn="r"/>
            <a:r>
              <a:rPr lang="en" sz="1000" i="1" u="sng" dirty="0">
                <a:solidFill>
                  <a:schemeClr val="accent1"/>
                </a:solidFill>
                <a:hlinkClick r:id="" action="ppaction://noaction"/>
              </a:rPr>
              <a:t>Foundations for Restraining Bolts: Reinforcement Learning with LTLf/LDLf restraining specifications. 2019</a:t>
            </a:r>
            <a:r>
              <a:rPr lang="en" sz="1000" i="1" dirty="0">
                <a:solidFill>
                  <a:schemeClr val="accent1"/>
                </a:solidFill>
              </a:rPr>
              <a:t> </a:t>
            </a:r>
            <a:endParaRPr lang="it-IT" sz="1000" dirty="0"/>
          </a:p>
        </p:txBody>
      </p:sp>
      <p:cxnSp>
        <p:nvCxnSpPr>
          <p:cNvPr id="4" name="Connettore 2 3"/>
          <p:cNvCxnSpPr/>
          <p:nvPr/>
        </p:nvCxnSpPr>
        <p:spPr>
          <a:xfrm>
            <a:off x="3928050" y="3548270"/>
            <a:ext cx="0" cy="258417"/>
          </a:xfrm>
          <a:prstGeom prst="straightConnector1">
            <a:avLst/>
          </a:prstGeom>
          <a:ln w="381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 sapienza">
  <a:themeElements>
    <a:clrScheme name="la sapienza">
      <a:dk1>
        <a:srgbClr val="822433"/>
      </a:dk1>
      <a:lt1>
        <a:srgbClr val="FFFFFF"/>
      </a:lt1>
      <a:dk2>
        <a:srgbClr val="822433"/>
      </a:dk2>
      <a:lt2>
        <a:srgbClr val="808080"/>
      </a:lt2>
      <a:accent1>
        <a:srgbClr val="BBE0E3"/>
      </a:accent1>
      <a:accent2>
        <a:srgbClr val="FFFF00"/>
      </a:accent2>
      <a:accent3>
        <a:srgbClr val="FFFFFF"/>
      </a:accent3>
      <a:accent4>
        <a:srgbClr val="BBE0E3"/>
      </a:accent4>
      <a:accent5>
        <a:srgbClr val="FFFF00"/>
      </a:accent5>
      <a:accent6>
        <a:srgbClr val="FFFFFF"/>
      </a:accent6>
      <a:hlink>
        <a:srgbClr val="0000FF"/>
      </a:hlink>
      <a:folHlink>
        <a:srgbClr val="FF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1313</TotalTime>
  <Words>2037</Words>
  <Application>Microsoft Macintosh PowerPoint</Application>
  <PresentationFormat>Presentazione su schermo (4:3)</PresentationFormat>
  <Paragraphs>446</Paragraphs>
  <Slides>29</Slides>
  <Notes>25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29</vt:i4>
      </vt:variant>
    </vt:vector>
  </HeadingPairs>
  <TitlesOfParts>
    <vt:vector size="34" baseType="lpstr">
      <vt:lpstr>American Typewriter</vt:lpstr>
      <vt:lpstr>Cambria Math</vt:lpstr>
      <vt:lpstr>Wingdings</vt:lpstr>
      <vt:lpstr>Arial</vt:lpstr>
      <vt:lpstr>la sapienza</vt:lpstr>
      <vt:lpstr>Foundations for Restraining Bolts: Reinforcement Learning with LTLf/LDLf restraining specifications  </vt:lpstr>
      <vt:lpstr>Papers </vt:lpstr>
      <vt:lpstr>Introduction</vt:lpstr>
      <vt:lpstr>Presentazione di PowerPoint</vt:lpstr>
      <vt:lpstr>Presentazione di PowerPoint</vt:lpstr>
      <vt:lpstr>MDP: Markov Decision Process </vt:lpstr>
      <vt:lpstr>Linear Temporal Logic(LTLf)</vt:lpstr>
      <vt:lpstr>Linear Dynamic Logic(LDLf)</vt:lpstr>
      <vt:lpstr>NMRDP’s: Non-Markovian Reward Decision Process </vt:lpstr>
      <vt:lpstr>Computing Deterministic Finite Automata (DFA) for LTLf/LDLf formulas  </vt:lpstr>
      <vt:lpstr>DFA (Deterministic Finite Automata), NFA (Non-Deterministic Finite Automata), AFW (Alternating Finite Automata on Words)</vt:lpstr>
      <vt:lpstr>From NFA to DFA</vt:lpstr>
      <vt:lpstr>NMRDP with       /       rewards</vt:lpstr>
      <vt:lpstr>Another method: Reward shaping   </vt:lpstr>
      <vt:lpstr>RL for NMRDP with LTLf/LDLf rewards</vt:lpstr>
      <vt:lpstr>RL with LTLf /LDLf restraining specifications</vt:lpstr>
      <vt:lpstr>Learning Agent and Restraining Bolt</vt:lpstr>
      <vt:lpstr>Main Result</vt:lpstr>
      <vt:lpstr>Presentazione di PowerPoint</vt:lpstr>
      <vt:lpstr>Experiments General Setup</vt:lpstr>
      <vt:lpstr>An experiment from the paper: Sapientino</vt:lpstr>
      <vt:lpstr>Implementation: Chess Moves -1 (abstract)</vt:lpstr>
      <vt:lpstr>Implementation: Chess Moves -2 (code details)</vt:lpstr>
      <vt:lpstr>Implementation: Chess Moves -3 (results)</vt:lpstr>
      <vt:lpstr>Pick and place task (still abstract) </vt:lpstr>
      <vt:lpstr>RL agent and RB</vt:lpstr>
      <vt:lpstr>〖LTL〗_f  pick and place formulas and code</vt:lpstr>
      <vt:lpstr>Conclusions</vt:lpstr>
      <vt:lpstr>Future works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Foundations for Restraining Bolts: Reinforcement Learning with LTLf/LDLf restraining specifications  </dc:title>
  <cp:lastModifiedBy>Giorgia Piernoli</cp:lastModifiedBy>
  <cp:revision>103</cp:revision>
  <dcterms:modified xsi:type="dcterms:W3CDTF">2020-05-18T07:14:06Z</dcterms:modified>
</cp:coreProperties>
</file>